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04" r:id="rId3"/>
    <p:sldId id="383" r:id="rId4"/>
    <p:sldId id="382" r:id="rId5"/>
    <p:sldId id="388" r:id="rId6"/>
    <p:sldId id="389" r:id="rId7"/>
    <p:sldId id="384" r:id="rId8"/>
    <p:sldId id="387" r:id="rId9"/>
    <p:sldId id="385" r:id="rId10"/>
    <p:sldId id="386" r:id="rId11"/>
    <p:sldId id="321" r:id="rId12"/>
    <p:sldId id="327" r:id="rId13"/>
    <p:sldId id="328" r:id="rId14"/>
    <p:sldId id="390" r:id="rId15"/>
    <p:sldId id="391" r:id="rId16"/>
    <p:sldId id="396" r:id="rId17"/>
    <p:sldId id="392" r:id="rId18"/>
    <p:sldId id="393" r:id="rId19"/>
    <p:sldId id="395" r:id="rId20"/>
    <p:sldId id="394" r:id="rId21"/>
    <p:sldId id="398" r:id="rId22"/>
    <p:sldId id="401" r:id="rId23"/>
    <p:sldId id="399" r:id="rId24"/>
    <p:sldId id="400" r:id="rId25"/>
    <p:sldId id="329" r:id="rId26"/>
    <p:sldId id="331" r:id="rId27"/>
    <p:sldId id="332" r:id="rId28"/>
    <p:sldId id="333" r:id="rId29"/>
    <p:sldId id="330" r:id="rId30"/>
    <p:sldId id="334" r:id="rId31"/>
    <p:sldId id="421" r:id="rId32"/>
    <p:sldId id="422" r:id="rId33"/>
    <p:sldId id="423" r:id="rId34"/>
    <p:sldId id="425" r:id="rId35"/>
    <p:sldId id="427" r:id="rId36"/>
    <p:sldId id="426" r:id="rId37"/>
    <p:sldId id="428" r:id="rId38"/>
    <p:sldId id="424" r:id="rId39"/>
    <p:sldId id="430" r:id="rId40"/>
    <p:sldId id="429" r:id="rId41"/>
    <p:sldId id="431" r:id="rId42"/>
    <p:sldId id="433" r:id="rId43"/>
    <p:sldId id="432" r:id="rId44"/>
    <p:sldId id="434" r:id="rId45"/>
    <p:sldId id="435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1" y="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85B-6A0B-49E8-9B7B-670B03E65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B29AD-B9A9-4B75-A476-35D4F00D8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433A8-804A-4673-AD8D-9295CC79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7FC46-B26C-4215-8459-1354DD16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A0E8A-6C0B-4765-BC94-32069838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09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48BD-06C4-4545-9EE7-37B48D83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E45A3-8EDC-479C-AA83-7DEB5D4BC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AF745-52EC-47DC-837A-F8E38440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0295A-1544-40A0-B247-9ABBD007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6A2FA-27C7-4C67-B304-481432CB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03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388F9-CB76-4C36-A11A-EF10EF6BF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7DF9C-6DD3-4BA3-A17A-458BB8E6D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94C70-9887-4A6F-9EA8-B7070F33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F8CA0-7138-4FE0-87A9-60DE31E88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12D7E-DA83-4CC9-8048-D855E988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44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265B-B70A-4F02-AFD7-925D1BEE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CCAF-3021-47E4-8E8E-9D558EE2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C785F-EB0E-4A8A-9FB0-62F623C9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03D6B-58AF-4461-942B-54277B91A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D84D-E9A7-4757-B3BF-8D43B3F0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7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EE18-3FBC-44E1-A78D-78397663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243A-84A9-4753-85C2-EE4056922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260F-999A-428D-AFFC-159F87F6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1F0E-C5A6-4ADB-BFD8-C2DD4C40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8041-653A-4014-9948-811AD8EA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28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810-678E-4C11-8C2E-7CF2181F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C71D-220C-4DF2-81F0-16DB458E8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A07F5-35B1-4651-8D39-1E79CCC4C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E5EC0-098C-4E33-851E-B6E8D697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18BFB-6A9C-4801-86CE-3642EB96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F72F8-12DD-44E7-88F5-0A7DAFBC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82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4278-BAA6-45F3-B4FE-7D61D792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1FF45-E60A-4721-B836-89D679FE9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34C86-95BD-4EF5-BFAF-3A98B6A3F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93B6D6-5EF6-41E3-91F9-9B4D2744E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188BE-37B5-460A-80CF-4EBA7E0F6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75D7A-2851-4DF7-9F8E-7D65FA34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2CBA5-26AF-49D6-AEE1-58288FDE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6DEF1-B9E0-4E32-B05F-AE505D15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91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B00E-7EE6-4496-AB1E-5F766AEA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77B70-D881-478C-854B-FA577272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BB6C2-1E94-44CE-9336-6DC0AFC0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F101-76C6-4C45-A25F-A71806A4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5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959EE0-4EB5-48C7-B04B-5F9D87CB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E0FA3-A27D-4B54-9E7D-09812BBE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22D36-D392-416C-9685-AE38A36C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74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C5F-FF33-4288-8E94-89A836AC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30329-712B-4F80-B9E6-48D9DDD41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72A57-1C01-430F-A1F4-71122E66D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C9CBE-D987-408F-9D3D-88DC90EE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BA829-4A42-47FB-9122-DE3F7D1D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59E6C-366C-4DAC-A175-4F559B0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19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06CB-BA7D-4EF9-A8B4-0BA3F91E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820AB5-0B49-4E93-8867-EE7733CFB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640F9-FFC8-4CD1-B1DC-B2E0DB3BD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ADA88-0C7D-4B37-A1AF-5D38628F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A655F-9626-4E4F-869B-571BD28C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F2BA5-8AD0-41C6-992F-CB01A6FD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50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FFE3D8-7C6A-4674-B295-F1917720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86CB4-0A26-4910-A735-E48594424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3D0B5-51BF-4C0F-AC18-DE47C483B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E6DD5-52AD-477D-9FFC-454E167580FC}" type="datetimeFigureOut">
              <a:rPr lang="fr-FR" smtClean="0"/>
              <a:t>03/02/2022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D1593-E7DF-44A7-BB46-C94B212F9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2370D-ABCE-4D83-B9DF-5FA715953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75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9B4EDD-02EC-4FC9-A6A3-53210A297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br>
              <a:rPr lang="fr-FR" dirty="0"/>
            </a:br>
            <a:r>
              <a:rPr lang="fr-FR" dirty="0"/>
              <a:t>Part 3 : Api, Protocol </a:t>
            </a:r>
            <a:r>
              <a:rPr lang="fr-FR" dirty="0" err="1"/>
              <a:t>Marshalling</a:t>
            </a:r>
            <a:r>
              <a:rPr lang="fr-FR" dirty="0"/>
              <a:t>, http </a:t>
            </a:r>
            <a:r>
              <a:rPr lang="fr-FR" dirty="0" err="1"/>
              <a:t>Rest</a:t>
            </a:r>
            <a:r>
              <a:rPr lang="fr-FR" dirty="0"/>
              <a:t> Api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13F9F79-4D7F-41C6-A3C8-7FD4AE3C3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fr-FR" dirty="0" err="1"/>
              <a:t>Generalizing</a:t>
            </a:r>
            <a:r>
              <a:rPr lang="fr-FR" dirty="0"/>
              <a:t> http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, </a:t>
            </a:r>
            <a:r>
              <a:rPr lang="fr-FR" dirty="0" err="1"/>
              <a:t>principles</a:t>
            </a:r>
            <a:r>
              <a:rPr lang="fr-FR" dirty="0"/>
              <a:t> for </a:t>
            </a:r>
            <a:r>
              <a:rPr lang="fr-FR" dirty="0" err="1"/>
              <a:t>better</a:t>
            </a:r>
            <a:r>
              <a:rPr lang="fr-FR" dirty="0"/>
              <a:t> code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D3BD3-EFE5-485B-B6BB-EBEB9BA71037}"/>
              </a:ext>
            </a:extLst>
          </p:cNvPr>
          <p:cNvSpPr txBox="1"/>
          <p:nvPr/>
        </p:nvSpPr>
        <p:spPr>
          <a:xfrm>
            <a:off x="4219126" y="311635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83B39-45FB-4924-9F42-CD159E1F1CF2}"/>
              </a:ext>
            </a:extLst>
          </p:cNvPr>
          <p:cNvSpPr txBox="1"/>
          <p:nvPr/>
        </p:nvSpPr>
        <p:spPr>
          <a:xfrm>
            <a:off x="1702133" y="5257800"/>
            <a:ext cx="7357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This document:</a:t>
            </a:r>
          </a:p>
          <a:p>
            <a:r>
              <a:rPr lang="fr-FR" sz="2400" dirty="0"/>
              <a:t>http://github.com/arnaud-nauwynck/Presentations/java/</a:t>
            </a:r>
            <a:br>
              <a:rPr lang="fr-FR" sz="2400" dirty="0"/>
            </a:br>
            <a:r>
              <a:rPr lang="fr-FR" sz="2400" dirty="0"/>
              <a:t>ApiProtocol.pdf</a:t>
            </a:r>
          </a:p>
        </p:txBody>
      </p:sp>
    </p:spTree>
    <p:extLst>
      <p:ext uri="{BB962C8B-B14F-4D97-AF65-F5344CB8AC3E}">
        <p14:creationId xmlns:p14="http://schemas.microsoft.com/office/powerpoint/2010/main" val="151942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30D5-B751-4D13-BFF8-62CF0CB4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5538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SSE : Server – Sent – Event</a:t>
            </a:r>
            <a:br>
              <a:rPr lang="fr-FR" dirty="0"/>
            </a:br>
            <a:r>
              <a:rPr lang="fr-FR" dirty="0"/>
              <a:t>+ </a:t>
            </a:r>
            <a:r>
              <a:rPr lang="fr-FR" dirty="0" err="1"/>
              <a:t>still</a:t>
            </a:r>
            <a:r>
              <a:rPr lang="fr-FR" dirty="0"/>
              <a:t> https:// </a:t>
            </a:r>
            <a:r>
              <a:rPr lang="fr-FR" dirty="0" err="1"/>
              <a:t>with</a:t>
            </a:r>
            <a:r>
              <a:rPr lang="fr-FR" dirty="0"/>
              <a:t> socket </a:t>
            </a:r>
            <a:r>
              <a:rPr lang="fr-FR" dirty="0" err="1"/>
              <a:t>negotiation</a:t>
            </a:r>
            <a:br>
              <a:rPr lang="fr-FR" dirty="0"/>
            </a:br>
            <a:r>
              <a:rPr lang="fr-FR" dirty="0"/>
              <a:t>« medium </a:t>
            </a:r>
            <a:r>
              <a:rPr lang="fr-FR" dirty="0" err="1"/>
              <a:t>wait</a:t>
            </a:r>
            <a:r>
              <a:rPr lang="fr-FR" dirty="0"/>
              <a:t> » Polling by client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222A790-41B9-485E-A4C3-23E4AF739A96}"/>
              </a:ext>
            </a:extLst>
          </p:cNvPr>
          <p:cNvSpPr/>
          <p:nvPr/>
        </p:nvSpPr>
        <p:spPr>
          <a:xfrm rot="16200000">
            <a:off x="4996421" y="1591112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1F0D45-6F12-42EA-AF43-EB0AA33A3431}"/>
              </a:ext>
            </a:extLst>
          </p:cNvPr>
          <p:cNvSpPr/>
          <p:nvPr/>
        </p:nvSpPr>
        <p:spPr>
          <a:xfrm>
            <a:off x="5873719" y="2291316"/>
            <a:ext cx="307365" cy="1790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B840496-9BDE-4512-A1A1-B9CF37C9B8EF}"/>
              </a:ext>
            </a:extLst>
          </p:cNvPr>
          <p:cNvSpPr/>
          <p:nvPr/>
        </p:nvSpPr>
        <p:spPr>
          <a:xfrm rot="16200000">
            <a:off x="5012399" y="4183684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6F527A3-0276-49F1-9CCF-4409807E2884}"/>
              </a:ext>
            </a:extLst>
          </p:cNvPr>
          <p:cNvSpPr/>
          <p:nvPr/>
        </p:nvSpPr>
        <p:spPr>
          <a:xfrm rot="16200000" flipV="1">
            <a:off x="5547671" y="6442330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A1E3F94-2976-48EA-8231-5302F7B7C913}"/>
              </a:ext>
            </a:extLst>
          </p:cNvPr>
          <p:cNvSpPr/>
          <p:nvPr/>
        </p:nvSpPr>
        <p:spPr>
          <a:xfrm>
            <a:off x="5889697" y="4883888"/>
            <a:ext cx="307365" cy="1790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48B6B-C457-4DEC-BFAF-07DD0C090442}"/>
              </a:ext>
            </a:extLst>
          </p:cNvPr>
          <p:cNvSpPr txBox="1"/>
          <p:nvPr/>
        </p:nvSpPr>
        <p:spPr>
          <a:xfrm>
            <a:off x="6395483" y="3838432"/>
            <a:ext cx="442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Timeout … </a:t>
            </a:r>
            <a:r>
              <a:rPr lang="fr-FR" dirty="0" err="1"/>
              <a:t>response</a:t>
            </a:r>
            <a:r>
              <a:rPr lang="fr-FR" dirty="0"/>
              <a:t> / close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188BD-56AD-418B-99D1-75EF79100059}"/>
              </a:ext>
            </a:extLst>
          </p:cNvPr>
          <p:cNvSpPr txBox="1"/>
          <p:nvPr/>
        </p:nvSpPr>
        <p:spPr>
          <a:xfrm>
            <a:off x="3801272" y="3080992"/>
            <a:ext cx="1305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data: </a:t>
            </a:r>
            <a:r>
              <a:rPr lang="fr-FR" dirty="0" err="1"/>
              <a:t>yyy</a:t>
            </a:r>
            <a:endParaRPr lang="fr-FR" dirty="0"/>
          </a:p>
          <a:p>
            <a:r>
              <a:rPr lang="fr-FR" dirty="0" err="1"/>
              <a:t>event</a:t>
            </a:r>
            <a:r>
              <a:rPr lang="fr-FR" dirty="0"/>
              <a:t>: </a:t>
            </a:r>
            <a:r>
              <a:rPr lang="fr-FR" dirty="0" err="1"/>
              <a:t>chg</a:t>
            </a:r>
            <a:endParaRPr lang="fr-FR" dirty="0"/>
          </a:p>
          <a:p>
            <a:r>
              <a:rPr lang="fr-FR" dirty="0"/>
              <a:t>Event-Id: </a:t>
            </a:r>
            <a:r>
              <a:rPr lang="fr-FR" b="1" dirty="0"/>
              <a:t>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C085A-3C0C-4444-BE06-B0CDB2CC3C9D}"/>
              </a:ext>
            </a:extLst>
          </p:cNvPr>
          <p:cNvSpPr txBox="1"/>
          <p:nvPr/>
        </p:nvSpPr>
        <p:spPr>
          <a:xfrm>
            <a:off x="3789667" y="5270351"/>
            <a:ext cx="9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data: zzz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788039-B73C-455B-B55C-4469967B919D}"/>
              </a:ext>
            </a:extLst>
          </p:cNvPr>
          <p:cNvSpPr txBox="1"/>
          <p:nvPr/>
        </p:nvSpPr>
        <p:spPr>
          <a:xfrm>
            <a:off x="1520456" y="4465655"/>
            <a:ext cx="3500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 GET  /</a:t>
            </a:r>
            <a:r>
              <a:rPr lang="fr-FR" sz="2000" dirty="0" err="1"/>
              <a:t>sse?</a:t>
            </a:r>
            <a:r>
              <a:rPr lang="fr-FR" sz="2000" b="1" dirty="0" err="1"/>
              <a:t>last-event-id</a:t>
            </a:r>
            <a:r>
              <a:rPr lang="fr-FR" sz="2000" b="1" dirty="0"/>
              <a:t>=27</a:t>
            </a:r>
          </a:p>
        </p:txBody>
      </p:sp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17A655F1-06F8-4361-BEAB-DD13CCA1C579}"/>
              </a:ext>
            </a:extLst>
          </p:cNvPr>
          <p:cNvSpPr/>
          <p:nvPr/>
        </p:nvSpPr>
        <p:spPr>
          <a:xfrm>
            <a:off x="3710762" y="3080992"/>
            <a:ext cx="1395547" cy="947743"/>
          </a:xfrm>
          <a:prstGeom prst="flowChartPunchedCar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owchart: Card 18">
            <a:extLst>
              <a:ext uri="{FF2B5EF4-FFF2-40B4-BE49-F238E27FC236}">
                <a16:creationId xmlns:a16="http://schemas.microsoft.com/office/drawing/2014/main" id="{2509C447-45A3-4D39-AA40-0DC94E13DFCF}"/>
              </a:ext>
            </a:extLst>
          </p:cNvPr>
          <p:cNvSpPr/>
          <p:nvPr/>
        </p:nvSpPr>
        <p:spPr>
          <a:xfrm>
            <a:off x="3681630" y="5268503"/>
            <a:ext cx="1395547" cy="406615"/>
          </a:xfrm>
          <a:prstGeom prst="flowChartPunchedCar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owchart: Card 19">
            <a:extLst>
              <a:ext uri="{FF2B5EF4-FFF2-40B4-BE49-F238E27FC236}">
                <a16:creationId xmlns:a16="http://schemas.microsoft.com/office/drawing/2014/main" id="{E5EE9414-B6D9-4CE3-984F-9641D569207D}"/>
              </a:ext>
            </a:extLst>
          </p:cNvPr>
          <p:cNvSpPr/>
          <p:nvPr/>
        </p:nvSpPr>
        <p:spPr>
          <a:xfrm>
            <a:off x="3710762" y="6069551"/>
            <a:ext cx="1395547" cy="373584"/>
          </a:xfrm>
          <a:prstGeom prst="flowChartPunchedCar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501EB54-1A1A-40DB-A6FE-5AEE0E2C8AA5}"/>
              </a:ext>
            </a:extLst>
          </p:cNvPr>
          <p:cNvSpPr/>
          <p:nvPr/>
        </p:nvSpPr>
        <p:spPr>
          <a:xfrm rot="16200000" flipV="1">
            <a:off x="5606752" y="3931504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9B7CFB83-4D73-483C-858D-B93E20365334}"/>
              </a:ext>
            </a:extLst>
          </p:cNvPr>
          <p:cNvSpPr/>
          <p:nvPr/>
        </p:nvSpPr>
        <p:spPr>
          <a:xfrm rot="16200000" flipV="1">
            <a:off x="5429892" y="5214203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8116B25-D539-449A-B9A0-E6E31A490707}"/>
              </a:ext>
            </a:extLst>
          </p:cNvPr>
          <p:cNvSpPr/>
          <p:nvPr/>
        </p:nvSpPr>
        <p:spPr>
          <a:xfrm rot="16200000" flipV="1">
            <a:off x="5429892" y="5887388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37871B-3F8D-44C5-AB56-D719AFB8FEA0}"/>
              </a:ext>
            </a:extLst>
          </p:cNvPr>
          <p:cNvSpPr txBox="1"/>
          <p:nvPr/>
        </p:nvSpPr>
        <p:spPr>
          <a:xfrm>
            <a:off x="2528702" y="300293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B028E4-E95A-4B67-AFC9-5CA7407D591D}"/>
              </a:ext>
            </a:extLst>
          </p:cNvPr>
          <p:cNvSpPr txBox="1"/>
          <p:nvPr/>
        </p:nvSpPr>
        <p:spPr>
          <a:xfrm>
            <a:off x="2514563" y="331292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972AFF-D0F8-4904-96D5-17FCDE2ACA26}"/>
              </a:ext>
            </a:extLst>
          </p:cNvPr>
          <p:cNvSpPr txBox="1"/>
          <p:nvPr/>
        </p:nvSpPr>
        <p:spPr>
          <a:xfrm>
            <a:off x="2514562" y="360558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CF9AFE-6706-42D2-A5CE-3A65549347D0}"/>
              </a:ext>
            </a:extLst>
          </p:cNvPr>
          <p:cNvSpPr txBox="1"/>
          <p:nvPr/>
        </p:nvSpPr>
        <p:spPr>
          <a:xfrm>
            <a:off x="2514561" y="3927620"/>
            <a:ext cx="152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</a:t>
            </a:r>
            <a:r>
              <a:rPr lang="fr-FR" dirty="0" err="1"/>
              <a:t>separator</a:t>
            </a:r>
            <a:endParaRPr lang="fr-FR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23EBE923-DF3F-4B10-8177-3A4EBC154B38}"/>
              </a:ext>
            </a:extLst>
          </p:cNvPr>
          <p:cNvSpPr/>
          <p:nvPr/>
        </p:nvSpPr>
        <p:spPr>
          <a:xfrm rot="16200000" flipV="1">
            <a:off x="5380879" y="2592852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C01B4925-B124-4960-BEA0-98384CE64980}"/>
              </a:ext>
            </a:extLst>
          </p:cNvPr>
          <p:cNvSpPr/>
          <p:nvPr/>
        </p:nvSpPr>
        <p:spPr>
          <a:xfrm rot="16200000" flipV="1">
            <a:off x="5402429" y="3403889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7E489D-2268-4095-9235-35F617387FA5}"/>
              </a:ext>
            </a:extLst>
          </p:cNvPr>
          <p:cNvSpPr txBox="1"/>
          <p:nvPr/>
        </p:nvSpPr>
        <p:spPr>
          <a:xfrm>
            <a:off x="1024679" y="1820152"/>
            <a:ext cx="329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 GET  /</a:t>
            </a:r>
            <a:r>
              <a:rPr lang="fr-FR" sz="2000" dirty="0" err="1"/>
              <a:t>sse</a:t>
            </a:r>
            <a:endParaRPr lang="fr-FR" sz="2000" dirty="0"/>
          </a:p>
          <a:p>
            <a:r>
              <a:rPr lang="fr-FR" sz="2000" b="1" dirty="0" err="1"/>
              <a:t>Accept</a:t>
            </a:r>
            <a:r>
              <a:rPr lang="fr-FR" sz="2000" b="1" dirty="0"/>
              <a:t>: « </a:t>
            </a:r>
            <a:r>
              <a:rPr lang="fr-FR" sz="2000" b="1" dirty="0" err="1"/>
              <a:t>text</a:t>
            </a:r>
            <a:r>
              <a:rPr lang="fr-FR" sz="2000" b="1" dirty="0"/>
              <a:t>/</a:t>
            </a:r>
            <a:r>
              <a:rPr lang="fr-FR" sz="2000" b="1" dirty="0" err="1"/>
              <a:t>event-stream</a:t>
            </a:r>
            <a:r>
              <a:rPr lang="fr-FR" sz="2000" b="1" dirty="0"/>
              <a:t>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94A015-CBED-425A-983A-7F1309E4E887}"/>
              </a:ext>
            </a:extLst>
          </p:cNvPr>
          <p:cNvSpPr txBox="1"/>
          <p:nvPr/>
        </p:nvSpPr>
        <p:spPr>
          <a:xfrm>
            <a:off x="6498691" y="2177022"/>
            <a:ext cx="3282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200 OK</a:t>
            </a:r>
          </a:p>
          <a:p>
            <a:r>
              <a:rPr lang="fr-FR" dirty="0"/>
              <a:t>Content-type: </a:t>
            </a:r>
            <a:r>
              <a:rPr lang="fr-FR" b="1" dirty="0" err="1"/>
              <a:t>text</a:t>
            </a:r>
            <a:r>
              <a:rPr lang="fr-FR" b="1" dirty="0"/>
              <a:t>/</a:t>
            </a:r>
            <a:r>
              <a:rPr lang="fr-FR" b="1" dirty="0" err="1"/>
              <a:t>event-stream</a:t>
            </a:r>
            <a:endParaRPr lang="fr-FR" b="1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8E685AE-F3DA-46C9-9464-E32682EF5ED8}"/>
              </a:ext>
            </a:extLst>
          </p:cNvPr>
          <p:cNvSpPr/>
          <p:nvPr/>
        </p:nvSpPr>
        <p:spPr>
          <a:xfrm rot="16200000" flipV="1">
            <a:off x="5515714" y="2361811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4C745D-D04B-402F-8019-7265A77FD912}"/>
              </a:ext>
            </a:extLst>
          </p:cNvPr>
          <p:cNvSpPr txBox="1"/>
          <p:nvPr/>
        </p:nvSpPr>
        <p:spPr>
          <a:xfrm>
            <a:off x="6498691" y="2795316"/>
            <a:ext cx="274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(=&gt; socket </a:t>
            </a:r>
            <a:r>
              <a:rPr lang="fr-FR" b="1" dirty="0" err="1"/>
              <a:t>kept</a:t>
            </a:r>
            <a:r>
              <a:rPr lang="fr-FR" b="1" dirty="0"/>
              <a:t> </a:t>
            </a:r>
            <a:r>
              <a:rPr lang="fr-FR" b="1" dirty="0" err="1"/>
              <a:t>opened</a:t>
            </a:r>
            <a:r>
              <a:rPr lang="fr-FR" b="1" dirty="0"/>
              <a:t> … )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A965AB35-51D4-4C32-9241-6411B4BBC26A}"/>
              </a:ext>
            </a:extLst>
          </p:cNvPr>
          <p:cNvSpPr/>
          <p:nvPr/>
        </p:nvSpPr>
        <p:spPr>
          <a:xfrm rot="16200000" flipV="1">
            <a:off x="5515714" y="4969566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F916DD-DF9D-40BD-AA47-83E263C16BD0}"/>
              </a:ext>
            </a:extLst>
          </p:cNvPr>
          <p:cNvSpPr txBox="1"/>
          <p:nvPr/>
        </p:nvSpPr>
        <p:spPr>
          <a:xfrm>
            <a:off x="3838357" y="2584366"/>
            <a:ext cx="101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data: xxx</a:t>
            </a:r>
          </a:p>
        </p:txBody>
      </p:sp>
      <p:sp>
        <p:nvSpPr>
          <p:cNvPr id="38" name="Flowchart: Card 37">
            <a:extLst>
              <a:ext uri="{FF2B5EF4-FFF2-40B4-BE49-F238E27FC236}">
                <a16:creationId xmlns:a16="http://schemas.microsoft.com/office/drawing/2014/main" id="{25E2D080-369A-4C6D-B202-35AE73BED393}"/>
              </a:ext>
            </a:extLst>
          </p:cNvPr>
          <p:cNvSpPr/>
          <p:nvPr/>
        </p:nvSpPr>
        <p:spPr>
          <a:xfrm>
            <a:off x="3730320" y="2582518"/>
            <a:ext cx="1395547" cy="406615"/>
          </a:xfrm>
          <a:prstGeom prst="flowChartPunchedCar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8D05C8-82E3-4762-803E-4ED01FFC607D}"/>
              </a:ext>
            </a:extLst>
          </p:cNvPr>
          <p:cNvSpPr txBox="1"/>
          <p:nvPr/>
        </p:nvSpPr>
        <p:spPr>
          <a:xfrm>
            <a:off x="3805134" y="6077538"/>
            <a:ext cx="9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data: zzz</a:t>
            </a:r>
          </a:p>
        </p:txBody>
      </p:sp>
    </p:spTree>
    <p:extLst>
      <p:ext uri="{BB962C8B-B14F-4D97-AF65-F5344CB8AC3E}">
        <p14:creationId xmlns:p14="http://schemas.microsoft.com/office/powerpoint/2010/main" val="185713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4E95-B366-40D2-B8E3-F18838D9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External</a:t>
            </a:r>
            <a:r>
              <a:rPr lang="fr-FR" dirty="0"/>
              <a:t> Protocol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Marshalling</a:t>
            </a:r>
            <a:r>
              <a:rPr lang="fr-FR" dirty="0"/>
              <a:t>/</a:t>
            </a:r>
            <a:r>
              <a:rPr lang="fr-FR" dirty="0" err="1"/>
              <a:t>Unmarshalling</a:t>
            </a:r>
            <a:r>
              <a:rPr lang="fr-FR" dirty="0"/>
              <a:t> to </a:t>
            </a:r>
            <a:r>
              <a:rPr lang="fr-FR" dirty="0" err="1"/>
              <a:t>Internal</a:t>
            </a:r>
            <a:r>
              <a:rPr lang="fr-FR" dirty="0"/>
              <a:t> Langage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E57217-BD96-4352-9C33-5B170A894A55}"/>
              </a:ext>
            </a:extLst>
          </p:cNvPr>
          <p:cNvCxnSpPr>
            <a:cxnSpLocks/>
          </p:cNvCxnSpPr>
          <p:nvPr/>
        </p:nvCxnSpPr>
        <p:spPr>
          <a:xfrm>
            <a:off x="5614852" y="2266122"/>
            <a:ext cx="0" cy="386632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0D8E9E-DF23-4A8F-87C6-8F8C7386EAEE}"/>
              </a:ext>
            </a:extLst>
          </p:cNvPr>
          <p:cNvCxnSpPr>
            <a:cxnSpLocks/>
          </p:cNvCxnSpPr>
          <p:nvPr/>
        </p:nvCxnSpPr>
        <p:spPr>
          <a:xfrm>
            <a:off x="6999325" y="3748939"/>
            <a:ext cx="0" cy="900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30A067-A183-47CE-837A-D6411BE4D214}"/>
              </a:ext>
            </a:extLst>
          </p:cNvPr>
          <p:cNvSpPr txBox="1"/>
          <p:nvPr/>
        </p:nvSpPr>
        <p:spPr>
          <a:xfrm>
            <a:off x="7156720" y="3704654"/>
            <a:ext cx="399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code </a:t>
            </a:r>
          </a:p>
          <a:p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« Skeleton » </a:t>
            </a:r>
            <a:r>
              <a:rPr lang="fr-FR" dirty="0" err="1"/>
              <a:t>implementation</a:t>
            </a:r>
            <a:endParaRPr lang="fr-F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040024-EE85-402E-9B5F-A6837CB41862}"/>
              </a:ext>
            </a:extLst>
          </p:cNvPr>
          <p:cNvCxnSpPr>
            <a:cxnSpLocks/>
          </p:cNvCxnSpPr>
          <p:nvPr/>
        </p:nvCxnSpPr>
        <p:spPr>
          <a:xfrm>
            <a:off x="6179725" y="2792724"/>
            <a:ext cx="0" cy="7704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5F3661-FC76-44BD-B51F-0869169A402A}"/>
              </a:ext>
            </a:extLst>
          </p:cNvPr>
          <p:cNvCxnSpPr>
            <a:cxnSpLocks/>
          </p:cNvCxnSpPr>
          <p:nvPr/>
        </p:nvCxnSpPr>
        <p:spPr>
          <a:xfrm>
            <a:off x="6125060" y="4865204"/>
            <a:ext cx="0" cy="86810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C9B571-7DC5-4E09-971B-E0C6F8EEA783}"/>
              </a:ext>
            </a:extLst>
          </p:cNvPr>
          <p:cNvSpPr txBox="1"/>
          <p:nvPr/>
        </p:nvSpPr>
        <p:spPr>
          <a:xfrm>
            <a:off x="6351470" y="2686072"/>
            <a:ext cx="466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Unmarshalling</a:t>
            </a:r>
            <a:r>
              <a:rPr lang="fr-FR" sz="2400" dirty="0"/>
              <a:t>:  M</a:t>
            </a:r>
            <a:r>
              <a:rPr lang="fr-FR" sz="2400" b="1" dirty="0"/>
              <a:t>essage -&gt; Object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641A9-BA54-45E1-8F5F-A7ED990E8A42}"/>
              </a:ext>
            </a:extLst>
          </p:cNvPr>
          <p:cNvSpPr txBox="1"/>
          <p:nvPr/>
        </p:nvSpPr>
        <p:spPr>
          <a:xfrm>
            <a:off x="6383612" y="5040598"/>
            <a:ext cx="4191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Marshalling</a:t>
            </a:r>
            <a:r>
              <a:rPr lang="fr-FR" sz="2400" dirty="0"/>
              <a:t>: </a:t>
            </a:r>
            <a:r>
              <a:rPr lang="fr-FR" sz="2400" b="1" dirty="0"/>
              <a:t>Object -&gt; Message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F197D4D-B5AC-458E-B496-3A046C99FB25}"/>
              </a:ext>
            </a:extLst>
          </p:cNvPr>
          <p:cNvSpPr/>
          <p:nvPr/>
        </p:nvSpPr>
        <p:spPr>
          <a:xfrm rot="16200000">
            <a:off x="1095086" y="2213521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AE11633-4E9A-4913-847C-5A6583E4F9BB}"/>
              </a:ext>
            </a:extLst>
          </p:cNvPr>
          <p:cNvSpPr/>
          <p:nvPr/>
        </p:nvSpPr>
        <p:spPr>
          <a:xfrm rot="16200000">
            <a:off x="3116361" y="2580342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BA8C2E-BEC5-4AE1-AA40-B122C261905B}"/>
              </a:ext>
            </a:extLst>
          </p:cNvPr>
          <p:cNvSpPr txBox="1"/>
          <p:nvPr/>
        </p:nvSpPr>
        <p:spPr>
          <a:xfrm>
            <a:off x="1935198" y="1804457"/>
            <a:ext cx="3507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Receive</a:t>
            </a:r>
            <a:r>
              <a:rPr lang="fr-FR" dirty="0"/>
              <a:t> messages 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</a:t>
            </a:r>
          </a:p>
          <a:p>
            <a:r>
              <a:rPr lang="fr-FR" dirty="0"/>
              <a:t>Input Channel </a:t>
            </a:r>
          </a:p>
          <a:p>
            <a:r>
              <a:rPr lang="fr-FR" dirty="0"/>
              <a:t>(= </a:t>
            </a:r>
            <a:r>
              <a:rPr lang="fr-FR" dirty="0" err="1"/>
              <a:t>Connection,Queue</a:t>
            </a:r>
            <a:r>
              <a:rPr lang="fr-FR" dirty="0"/>
              <a:t> or </a:t>
            </a:r>
            <a:r>
              <a:rPr lang="fr-FR" dirty="0" err="1"/>
              <a:t>others</a:t>
            </a:r>
            <a:r>
              <a:rPr lang="fr-FR" dirty="0"/>
              <a:t>?)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FC01CCA-B02A-4A33-8C8B-705B714CCD68}"/>
              </a:ext>
            </a:extLst>
          </p:cNvPr>
          <p:cNvSpPr/>
          <p:nvPr/>
        </p:nvSpPr>
        <p:spPr>
          <a:xfrm rot="16200000" flipV="1">
            <a:off x="2928629" y="5513051"/>
            <a:ext cx="307365" cy="464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BABD9A7-033E-43D1-BBCB-95B305AC40D4}"/>
              </a:ext>
            </a:extLst>
          </p:cNvPr>
          <p:cNvSpPr/>
          <p:nvPr/>
        </p:nvSpPr>
        <p:spPr>
          <a:xfrm rot="16200000">
            <a:off x="5723049" y="2551700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135E163-E359-4253-977F-3740C25781A9}"/>
              </a:ext>
            </a:extLst>
          </p:cNvPr>
          <p:cNvSpPr/>
          <p:nvPr/>
        </p:nvSpPr>
        <p:spPr>
          <a:xfrm rot="16200000" flipV="1">
            <a:off x="5716274" y="5524091"/>
            <a:ext cx="307365" cy="482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5AEB543-6E6D-4FB2-9CAC-F44F9374D697}"/>
              </a:ext>
            </a:extLst>
          </p:cNvPr>
          <p:cNvSpPr/>
          <p:nvPr/>
        </p:nvSpPr>
        <p:spPr>
          <a:xfrm rot="16200000">
            <a:off x="6419878" y="3512118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F81ED5-E1CC-4AF0-B2E5-A50C52CB6778}"/>
              </a:ext>
            </a:extLst>
          </p:cNvPr>
          <p:cNvSpPr txBox="1"/>
          <p:nvPr/>
        </p:nvSpPr>
        <p:spPr>
          <a:xfrm>
            <a:off x="6178944" y="334846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4BB318-1033-44C8-B450-9959A284B350}"/>
              </a:ext>
            </a:extLst>
          </p:cNvPr>
          <p:cNvSpPr txBox="1"/>
          <p:nvPr/>
        </p:nvSpPr>
        <p:spPr>
          <a:xfrm>
            <a:off x="6125060" y="468441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E16F61B-0ADE-4A31-A7B9-028496421F76}"/>
              </a:ext>
            </a:extLst>
          </p:cNvPr>
          <p:cNvSpPr/>
          <p:nvPr/>
        </p:nvSpPr>
        <p:spPr>
          <a:xfrm rot="16200000" flipV="1">
            <a:off x="6418894" y="4416367"/>
            <a:ext cx="307365" cy="50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7DFFB-C0FE-483F-AA3B-DD0B4BF3286E}"/>
              </a:ext>
            </a:extLst>
          </p:cNvPr>
          <p:cNvSpPr txBox="1"/>
          <p:nvPr/>
        </p:nvSpPr>
        <p:spPr>
          <a:xfrm>
            <a:off x="5636618" y="2276284"/>
            <a:ext cx="18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90962-6D5E-4ED1-B210-3EE9DEE65BFA}"/>
              </a:ext>
            </a:extLst>
          </p:cNvPr>
          <p:cNvSpPr txBox="1"/>
          <p:nvPr/>
        </p:nvSpPr>
        <p:spPr>
          <a:xfrm>
            <a:off x="5683596" y="5922776"/>
            <a:ext cx="195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6F0FA25-D6EA-4965-AA6D-F4B24334630D}"/>
              </a:ext>
            </a:extLst>
          </p:cNvPr>
          <p:cNvSpPr/>
          <p:nvPr/>
        </p:nvSpPr>
        <p:spPr>
          <a:xfrm rot="16200000">
            <a:off x="1085507" y="5118057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947B4-D79B-4DE4-9F82-C7BA7B49E36B}"/>
              </a:ext>
            </a:extLst>
          </p:cNvPr>
          <p:cNvSpPr txBox="1"/>
          <p:nvPr/>
        </p:nvSpPr>
        <p:spPr>
          <a:xfrm>
            <a:off x="1956256" y="5789810"/>
            <a:ext cx="358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</a:t>
            </a:r>
            <a:r>
              <a:rPr lang="fr-FR" dirty="0" err="1"/>
              <a:t>external</a:t>
            </a:r>
            <a:r>
              <a:rPr lang="fr-FR" dirty="0"/>
              <a:t> </a:t>
            </a:r>
          </a:p>
          <a:p>
            <a:r>
              <a:rPr lang="fr-FR" dirty="0"/>
              <a:t>Output Channel </a:t>
            </a:r>
          </a:p>
          <a:p>
            <a:r>
              <a:rPr lang="fr-FR" dirty="0"/>
              <a:t>(= </a:t>
            </a:r>
            <a:r>
              <a:rPr lang="fr-FR" dirty="0" err="1"/>
              <a:t>Connection,Queue</a:t>
            </a:r>
            <a:r>
              <a:rPr lang="fr-FR" dirty="0"/>
              <a:t> or </a:t>
            </a:r>
            <a:r>
              <a:rPr lang="fr-FR" dirty="0" err="1"/>
              <a:t>others</a:t>
            </a:r>
            <a:r>
              <a:rPr lang="fr-F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242067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0801-F8DE-4FB5-B9E7-EF376B8E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Message </a:t>
            </a:r>
            <a:r>
              <a:rPr lang="fr-FR" dirty="0" err="1"/>
              <a:t>Encoding</a:t>
            </a:r>
            <a:r>
              <a:rPr lang="fr-FR" dirty="0"/>
              <a:t> : </a:t>
            </a:r>
            <a:r>
              <a:rPr lang="fr-FR" dirty="0" err="1"/>
              <a:t>Text</a:t>
            </a:r>
            <a:r>
              <a:rPr lang="fr-FR" dirty="0"/>
              <a:t> / </a:t>
            </a:r>
            <a:r>
              <a:rPr lang="fr-FR" dirty="0" err="1"/>
              <a:t>Binary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B70A1-09FF-4565-B5FD-534D9907D77D}"/>
              </a:ext>
            </a:extLst>
          </p:cNvPr>
          <p:cNvSpPr txBox="1"/>
          <p:nvPr/>
        </p:nvSpPr>
        <p:spPr>
          <a:xfrm>
            <a:off x="2481198" y="1537815"/>
            <a:ext cx="6646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&lt;xml? </a:t>
            </a:r>
            <a:r>
              <a:rPr lang="fr-FR" sz="2400" dirty="0" err="1"/>
              <a:t>schema</a:t>
            </a:r>
            <a:r>
              <a:rPr lang="fr-FR" sz="2400" dirty="0"/>
              <a:t>:=« ..</a:t>
            </a:r>
            <a:r>
              <a:rPr lang="fr-FR" sz="2400" dirty="0" err="1"/>
              <a:t>xsd</a:t>
            </a:r>
            <a:r>
              <a:rPr lang="fr-FR" sz="2400" dirty="0"/>
              <a:t> » </a:t>
            </a:r>
            <a:r>
              <a:rPr lang="fr-FR" sz="2400" dirty="0" err="1"/>
              <a:t>namespace</a:t>
            </a:r>
            <a:r>
              <a:rPr lang="fr-FR" sz="2400" dirty="0"/>
              <a:t>=« ns1:….. » &gt;   </a:t>
            </a:r>
          </a:p>
          <a:p>
            <a:r>
              <a:rPr lang="fr-FR" sz="2400" dirty="0"/>
              <a:t>              &lt;a&gt; &lt;ns1:b&gt; </a:t>
            </a:r>
            <a:r>
              <a:rPr lang="fr-FR" sz="2400" dirty="0" err="1"/>
              <a:t>some</a:t>
            </a:r>
            <a:r>
              <a:rPr lang="fr-FR" sz="2400" dirty="0"/>
              <a:t> value&lt;/ns1:b&gt; &lt;/a&gt;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203DB-6B1E-4315-9ABB-299B8BBEE333}"/>
              </a:ext>
            </a:extLst>
          </p:cNvPr>
          <p:cNvSpPr txBox="1"/>
          <p:nvPr/>
        </p:nvSpPr>
        <p:spPr>
          <a:xfrm>
            <a:off x="2484757" y="2728580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&lt;xml?&gt;   &lt;a&gt; &lt;b&gt; </a:t>
            </a:r>
            <a:r>
              <a:rPr lang="fr-FR" sz="2400" dirty="0" err="1"/>
              <a:t>some</a:t>
            </a:r>
            <a:r>
              <a:rPr lang="fr-FR" sz="2400" dirty="0"/>
              <a:t> value&lt;/b&gt; &lt;/a&gt;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07048-C46B-4045-ABE9-D10C564704ED}"/>
              </a:ext>
            </a:extLst>
          </p:cNvPr>
          <p:cNvSpPr txBox="1"/>
          <p:nvPr/>
        </p:nvSpPr>
        <p:spPr>
          <a:xfrm>
            <a:off x="2459943" y="3702760"/>
            <a:ext cx="502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JSON: { « a »: { « b »: « </a:t>
            </a:r>
            <a:r>
              <a:rPr lang="fr-FR" sz="2400" dirty="0" err="1"/>
              <a:t>some</a:t>
            </a:r>
            <a:r>
              <a:rPr lang="fr-FR" sz="2400" dirty="0"/>
              <a:t> value » }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666C9-0445-4091-9B45-F03E11E721D9}"/>
              </a:ext>
            </a:extLst>
          </p:cNvPr>
          <p:cNvSpPr txBox="1"/>
          <p:nvPr/>
        </p:nvSpPr>
        <p:spPr>
          <a:xfrm>
            <a:off x="2453472" y="4727790"/>
            <a:ext cx="236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CSV:   </a:t>
            </a:r>
            <a:r>
              <a:rPr lang="fr-FR" sz="2400" dirty="0" err="1"/>
              <a:t>a.b</a:t>
            </a:r>
            <a:r>
              <a:rPr lang="fr-FR" sz="2400" dirty="0"/>
              <a:t>; \n</a:t>
            </a:r>
          </a:p>
          <a:p>
            <a:r>
              <a:rPr lang="fr-FR" sz="2400" dirty="0"/>
              <a:t>           </a:t>
            </a:r>
            <a:r>
              <a:rPr lang="fr-FR" sz="2400" dirty="0" err="1"/>
              <a:t>some</a:t>
            </a:r>
            <a:r>
              <a:rPr lang="fr-FR" sz="2400" dirty="0"/>
              <a:t>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BA80D-A58E-4A61-8F05-0F2193F13D9D}"/>
              </a:ext>
            </a:extLst>
          </p:cNvPr>
          <p:cNvSpPr txBox="1"/>
          <p:nvPr/>
        </p:nvSpPr>
        <p:spPr>
          <a:xfrm>
            <a:off x="2453472" y="5986481"/>
            <a:ext cx="455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Binary</a:t>
            </a:r>
            <a:r>
              <a:rPr lang="fr-FR" sz="2400" dirty="0"/>
              <a:t>: 0101010101101010101010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2F69A66-8EDA-4DE9-A7C5-280CE91342E9}"/>
              </a:ext>
            </a:extLst>
          </p:cNvPr>
          <p:cNvSpPr/>
          <p:nvPr/>
        </p:nvSpPr>
        <p:spPr>
          <a:xfrm>
            <a:off x="8436514" y="2120940"/>
            <a:ext cx="3637722" cy="923331"/>
          </a:xfrm>
          <a:prstGeom prst="wedgeEllipseCallout">
            <a:avLst>
              <a:gd name="adj1" fmla="val -50852"/>
              <a:gd name="adj2" fmla="val -63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5FEDE-AB6A-4607-8CB9-E9BECB4F4394}"/>
              </a:ext>
            </a:extLst>
          </p:cNvPr>
          <p:cNvSpPr txBox="1"/>
          <p:nvPr/>
        </p:nvSpPr>
        <p:spPr>
          <a:xfrm>
            <a:off x="9044344" y="2107403"/>
            <a:ext cx="30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+++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powerfull</a:t>
            </a:r>
            <a:endParaRPr lang="fr-FR" dirty="0"/>
          </a:p>
          <a:p>
            <a:r>
              <a:rPr lang="fr-FR" dirty="0"/>
              <a:t>+++ Self-</a:t>
            </a:r>
            <a:r>
              <a:rPr lang="fr-FR" dirty="0" err="1"/>
              <a:t>explained</a:t>
            </a:r>
            <a:r>
              <a:rPr lang="fr-FR" dirty="0"/>
              <a:t> / extensible</a:t>
            </a:r>
          </a:p>
          <a:p>
            <a:r>
              <a:rPr lang="fr-FR" dirty="0"/>
              <a:t>--- 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verbose</a:t>
            </a:r>
            <a:endParaRPr lang="fr-FR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AA6B3D2-3F50-434B-8160-D9BA2C6EBB1D}"/>
              </a:ext>
            </a:extLst>
          </p:cNvPr>
          <p:cNvSpPr/>
          <p:nvPr/>
        </p:nvSpPr>
        <p:spPr>
          <a:xfrm>
            <a:off x="7848763" y="3954924"/>
            <a:ext cx="3097387" cy="632794"/>
          </a:xfrm>
          <a:prstGeom prst="wedgeEllipseCallout">
            <a:avLst>
              <a:gd name="adj1" fmla="val -50852"/>
              <a:gd name="adj2" fmla="val -63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174B-C582-441B-99B4-D559E925DB92}"/>
              </a:ext>
            </a:extLst>
          </p:cNvPr>
          <p:cNvSpPr txBox="1"/>
          <p:nvPr/>
        </p:nvSpPr>
        <p:spPr>
          <a:xfrm>
            <a:off x="8368952" y="3948156"/>
            <a:ext cx="218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Simplest</a:t>
            </a:r>
            <a:endParaRPr lang="fr-FR" dirty="0"/>
          </a:p>
          <a:p>
            <a:r>
              <a:rPr lang="fr-FR" dirty="0"/>
              <a:t>Compromise for Web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4098DD78-1962-42F8-B420-AAC1B1F8EEDD}"/>
              </a:ext>
            </a:extLst>
          </p:cNvPr>
          <p:cNvSpPr/>
          <p:nvPr/>
        </p:nvSpPr>
        <p:spPr>
          <a:xfrm>
            <a:off x="7946335" y="5498373"/>
            <a:ext cx="4209230" cy="1303252"/>
          </a:xfrm>
          <a:prstGeom prst="wedgeEllipseCallout">
            <a:avLst>
              <a:gd name="adj1" fmla="val -66078"/>
              <a:gd name="adj2" fmla="val 89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4B0E0-1FC2-40F0-8D47-1528ADDDD497}"/>
              </a:ext>
            </a:extLst>
          </p:cNvPr>
          <p:cNvSpPr txBox="1"/>
          <p:nvPr/>
        </p:nvSpPr>
        <p:spPr>
          <a:xfrm>
            <a:off x="8506229" y="5574292"/>
            <a:ext cx="3865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Obscure</a:t>
            </a:r>
          </a:p>
          <a:p>
            <a:r>
              <a:rPr lang="fr-FR" dirty="0"/>
              <a:t>+++ </a:t>
            </a:r>
            <a:r>
              <a:rPr lang="fr-FR" dirty="0" err="1"/>
              <a:t>compressed</a:t>
            </a:r>
            <a:r>
              <a:rPr lang="fr-FR" dirty="0"/>
              <a:t> </a:t>
            </a:r>
            <a:r>
              <a:rPr lang="fr-FR" dirty="0" err="1"/>
              <a:t>encoding</a:t>
            </a:r>
            <a:endParaRPr lang="fr-FR" dirty="0"/>
          </a:p>
          <a:p>
            <a:r>
              <a:rPr lang="fr-FR" dirty="0"/>
              <a:t>+++ efficient int32, long64, float32, ..  </a:t>
            </a:r>
          </a:p>
          <a:p>
            <a:r>
              <a:rPr lang="fr-FR" dirty="0"/>
              <a:t>    CPU </a:t>
            </a:r>
            <a:r>
              <a:rPr lang="fr-FR" dirty="0" err="1"/>
              <a:t>representation</a:t>
            </a:r>
            <a:endParaRPr lang="fr-FR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69BA5B7-1F26-477F-BBF0-A803C381D384}"/>
              </a:ext>
            </a:extLst>
          </p:cNvPr>
          <p:cNvSpPr/>
          <p:nvPr/>
        </p:nvSpPr>
        <p:spPr>
          <a:xfrm>
            <a:off x="358114" y="2509630"/>
            <a:ext cx="480086" cy="2360544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64047C-AA29-483F-8E95-C0FCF75E0A1E}"/>
              </a:ext>
            </a:extLst>
          </p:cNvPr>
          <p:cNvSpPr txBox="1"/>
          <p:nvPr/>
        </p:nvSpPr>
        <p:spPr>
          <a:xfrm>
            <a:off x="-10875" y="1765461"/>
            <a:ext cx="136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FF0000"/>
                </a:solidFill>
              </a:rPr>
              <a:t>verbose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6F41-EE51-4D6B-BDFE-9E66244A6ECB}"/>
              </a:ext>
            </a:extLst>
          </p:cNvPr>
          <p:cNvSpPr txBox="1"/>
          <p:nvPr/>
        </p:nvSpPr>
        <p:spPr>
          <a:xfrm>
            <a:off x="-5685" y="4949296"/>
            <a:ext cx="1974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00B050"/>
                </a:solidFill>
              </a:rPr>
              <a:t>compressed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3B0344-DD8C-4837-856A-D5B87F82B217}"/>
              </a:ext>
            </a:extLst>
          </p:cNvPr>
          <p:cNvSpPr txBox="1"/>
          <p:nvPr/>
        </p:nvSpPr>
        <p:spPr>
          <a:xfrm>
            <a:off x="659880" y="1284902"/>
            <a:ext cx="1637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00B050"/>
                </a:solidFill>
              </a:rPr>
              <a:t>explained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9CC9B-A370-4E09-BD0D-CD9F852A243B}"/>
              </a:ext>
            </a:extLst>
          </p:cNvPr>
          <p:cNvSpPr txBox="1"/>
          <p:nvPr/>
        </p:nvSpPr>
        <p:spPr>
          <a:xfrm>
            <a:off x="771888" y="5498373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opaque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5F58216-F345-4303-8E2B-BE3639D8C66D}"/>
              </a:ext>
            </a:extLst>
          </p:cNvPr>
          <p:cNvSpPr/>
          <p:nvPr/>
        </p:nvSpPr>
        <p:spPr>
          <a:xfrm flipV="1">
            <a:off x="1144779" y="2509628"/>
            <a:ext cx="468823" cy="2280337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2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687A-0EFC-4CB6-8A60-95A46F6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01738"/>
            <a:ext cx="11815970" cy="1325563"/>
          </a:xfrm>
        </p:spPr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… Code-</a:t>
            </a:r>
            <a:r>
              <a:rPr lang="fr-FR" dirty="0" err="1"/>
              <a:t>Generator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4A70E-98BE-41B9-9A90-AF279470784E}"/>
              </a:ext>
            </a:extLst>
          </p:cNvPr>
          <p:cNvSpPr txBox="1"/>
          <p:nvPr/>
        </p:nvSpPr>
        <p:spPr>
          <a:xfrm>
            <a:off x="4098622" y="1497753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&lt;?xml&gt;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D0E56BD-AB54-4084-B107-6D22E6C9CCE9}"/>
              </a:ext>
            </a:extLst>
          </p:cNvPr>
          <p:cNvSpPr/>
          <p:nvPr/>
        </p:nvSpPr>
        <p:spPr>
          <a:xfrm rot="5400000">
            <a:off x="6004449" y="1556571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DDB8B-FE24-48DC-9BBA-C66A79DAA7F1}"/>
              </a:ext>
            </a:extLst>
          </p:cNvPr>
          <p:cNvSpPr txBox="1"/>
          <p:nvPr/>
        </p:nvSpPr>
        <p:spPr>
          <a:xfrm>
            <a:off x="6686685" y="1497753"/>
            <a:ext cx="2202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xsd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r>
              <a:rPr lang="fr-FR" sz="3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0FBE2-AE61-4476-81B7-265A774864A0}"/>
              </a:ext>
            </a:extLst>
          </p:cNvPr>
          <p:cNvSpPr txBox="1"/>
          <p:nvPr/>
        </p:nvSpPr>
        <p:spPr>
          <a:xfrm>
            <a:off x="4098622" y="2347549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{ </a:t>
            </a:r>
            <a:r>
              <a:rPr lang="fr-FR" sz="3200" dirty="0" err="1"/>
              <a:t>json</a:t>
            </a:r>
            <a:r>
              <a:rPr lang="fr-FR" sz="3200" dirty="0"/>
              <a:t>}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C92BFEC-5876-4940-BE6B-6CFBB6D8024A}"/>
              </a:ext>
            </a:extLst>
          </p:cNvPr>
          <p:cNvSpPr/>
          <p:nvPr/>
        </p:nvSpPr>
        <p:spPr>
          <a:xfrm rot="5400000">
            <a:off x="6004449" y="2406367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1935B-B63C-409F-8F3E-E10E65C4048C}"/>
              </a:ext>
            </a:extLst>
          </p:cNvPr>
          <p:cNvSpPr txBox="1"/>
          <p:nvPr/>
        </p:nvSpPr>
        <p:spPr>
          <a:xfrm>
            <a:off x="6686685" y="2347549"/>
            <a:ext cx="57843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?? No standard</a:t>
            </a:r>
          </a:p>
          <a:p>
            <a:r>
              <a:rPr lang="fr-FR" sz="3200" dirty="0"/>
              <a:t>( </a:t>
            </a:r>
            <a:r>
              <a:rPr lang="fr-FR" sz="3200" dirty="0" err="1"/>
              <a:t>json-schema,OpenApi,Swagger</a:t>
            </a:r>
            <a:r>
              <a:rPr lang="fr-FR" sz="32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140BB-2597-46CE-8E8D-422019025A24}"/>
              </a:ext>
            </a:extLst>
          </p:cNvPr>
          <p:cNvSpPr txBox="1"/>
          <p:nvPr/>
        </p:nvSpPr>
        <p:spPr>
          <a:xfrm>
            <a:off x="4052240" y="3460147"/>
            <a:ext cx="823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CSV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F10B793-4DD7-4A01-B533-040EC737F475}"/>
              </a:ext>
            </a:extLst>
          </p:cNvPr>
          <p:cNvSpPr/>
          <p:nvPr/>
        </p:nvSpPr>
        <p:spPr>
          <a:xfrm rot="5400000">
            <a:off x="5958067" y="3518965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2226D-1685-4EA8-88AF-B44D9FAF7D6C}"/>
              </a:ext>
            </a:extLst>
          </p:cNvPr>
          <p:cNvSpPr txBox="1"/>
          <p:nvPr/>
        </p:nvSpPr>
        <p:spPr>
          <a:xfrm>
            <a:off x="6640303" y="3460147"/>
            <a:ext cx="5363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Header line … </a:t>
            </a:r>
            <a:r>
              <a:rPr lang="fr-FR" sz="3200" dirty="0" err="1"/>
              <a:t>Tabular</a:t>
            </a:r>
            <a:r>
              <a:rPr lang="fr-FR" sz="3200" dirty="0"/>
              <a:t>, Not </a:t>
            </a:r>
            <a:r>
              <a:rPr lang="fr-FR" sz="3200" dirty="0" err="1"/>
              <a:t>tree</a:t>
            </a:r>
            <a:endParaRPr lang="fr-F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71529-A3AD-4B2B-9ACE-B56079599AA1}"/>
              </a:ext>
            </a:extLst>
          </p:cNvPr>
          <p:cNvSpPr txBox="1"/>
          <p:nvPr/>
        </p:nvSpPr>
        <p:spPr>
          <a:xfrm>
            <a:off x="4113683" y="5026157"/>
            <a:ext cx="95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Avro</a:t>
            </a:r>
            <a:endParaRPr lang="fr-FR" sz="32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9391A73-3CE5-4734-A772-09024B0F682D}"/>
              </a:ext>
            </a:extLst>
          </p:cNvPr>
          <p:cNvSpPr/>
          <p:nvPr/>
        </p:nvSpPr>
        <p:spPr>
          <a:xfrm rot="5400000">
            <a:off x="5973128" y="5099636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2FD62-887E-4268-99F0-7A0BD4555A44}"/>
              </a:ext>
            </a:extLst>
          </p:cNvPr>
          <p:cNvSpPr txBox="1"/>
          <p:nvPr/>
        </p:nvSpPr>
        <p:spPr>
          <a:xfrm>
            <a:off x="6631929" y="5007947"/>
            <a:ext cx="5025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avsc</a:t>
            </a:r>
            <a:r>
              <a:rPr lang="fr-FR" sz="3200" dirty="0"/>
              <a:t>  : </a:t>
            </a:r>
            <a:r>
              <a:rPr lang="fr-FR" sz="3200" dirty="0" err="1"/>
              <a:t>Avro-Schema</a:t>
            </a:r>
            <a:r>
              <a:rPr lang="fr-FR" sz="3200" dirty="0"/>
              <a:t> (in </a:t>
            </a:r>
            <a:r>
              <a:rPr lang="fr-FR" sz="3200" dirty="0" err="1"/>
              <a:t>json</a:t>
            </a:r>
            <a:r>
              <a:rPr lang="fr-FR" sz="32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CCD3D-0170-4622-B141-6C9476754E32}"/>
              </a:ext>
            </a:extLst>
          </p:cNvPr>
          <p:cNvSpPr txBox="1"/>
          <p:nvPr/>
        </p:nvSpPr>
        <p:spPr>
          <a:xfrm>
            <a:off x="2667908" y="4531455"/>
            <a:ext cx="3025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Corba,RPC,XRD</a:t>
            </a:r>
            <a:r>
              <a:rPr lang="fr-FR" sz="3200" dirty="0"/>
              <a:t>,..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6AE6B-EB16-4919-BC77-16A2D8BF0A1F}"/>
              </a:ext>
            </a:extLst>
          </p:cNvPr>
          <p:cNvSpPr/>
          <p:nvPr/>
        </p:nvSpPr>
        <p:spPr>
          <a:xfrm rot="5400000">
            <a:off x="5978368" y="4623144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1679E3-6122-4BD5-B612-EE69AA18A8B3}"/>
              </a:ext>
            </a:extLst>
          </p:cNvPr>
          <p:cNvSpPr txBox="1"/>
          <p:nvPr/>
        </p:nvSpPr>
        <p:spPr>
          <a:xfrm>
            <a:off x="6637169" y="4531455"/>
            <a:ext cx="694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idl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57FBC9-8097-43F0-90D3-DFAE3B5CCBD6}"/>
              </a:ext>
            </a:extLst>
          </p:cNvPr>
          <p:cNvSpPr txBox="1"/>
          <p:nvPr/>
        </p:nvSpPr>
        <p:spPr>
          <a:xfrm>
            <a:off x="4107059" y="5460672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Thrift</a:t>
            </a:r>
            <a:endParaRPr lang="fr-FR" sz="3200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E191D8A-D8D6-487C-A8E7-3A29E6C030FB}"/>
              </a:ext>
            </a:extLst>
          </p:cNvPr>
          <p:cNvSpPr/>
          <p:nvPr/>
        </p:nvSpPr>
        <p:spPr>
          <a:xfrm rot="5400000">
            <a:off x="5966504" y="5534151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E6B74-A387-44A9-A61A-1E189446AC6C}"/>
              </a:ext>
            </a:extLst>
          </p:cNvPr>
          <p:cNvSpPr txBox="1"/>
          <p:nvPr/>
        </p:nvSpPr>
        <p:spPr>
          <a:xfrm>
            <a:off x="6625305" y="5442462"/>
            <a:ext cx="3308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idl</a:t>
            </a:r>
            <a:r>
              <a:rPr lang="fr-FR" sz="3200" dirty="0"/>
              <a:t> : </a:t>
            </a:r>
            <a:r>
              <a:rPr lang="fr-FR" sz="3200" dirty="0" err="1"/>
              <a:t>Thrift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endParaRPr lang="fr-FR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CF76C2-BF6D-491D-9645-3AEA64BF843B}"/>
              </a:ext>
            </a:extLst>
          </p:cNvPr>
          <p:cNvSpPr txBox="1"/>
          <p:nvPr/>
        </p:nvSpPr>
        <p:spPr>
          <a:xfrm>
            <a:off x="2955344" y="5908940"/>
            <a:ext cx="2582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Protobuf,gRPC</a:t>
            </a:r>
            <a:endParaRPr lang="fr-FR" sz="3200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AE0FD1A-52EE-462A-BD28-F54D1B3197F4}"/>
              </a:ext>
            </a:extLst>
          </p:cNvPr>
          <p:cNvSpPr/>
          <p:nvPr/>
        </p:nvSpPr>
        <p:spPr>
          <a:xfrm rot="5400000">
            <a:off x="5964845" y="6015885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CF3CE-15A7-46CF-BD1C-3768D96B9869}"/>
              </a:ext>
            </a:extLst>
          </p:cNvPr>
          <p:cNvSpPr txBox="1"/>
          <p:nvPr/>
        </p:nvSpPr>
        <p:spPr>
          <a:xfrm>
            <a:off x="6623646" y="5924196"/>
            <a:ext cx="4470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.proto : </a:t>
            </a:r>
            <a:r>
              <a:rPr lang="fr-FR" sz="3200" dirty="0" err="1"/>
              <a:t>Protobuf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endParaRPr lang="fr-FR" sz="32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FDFF5FF7-25A6-4702-B488-CD9C7E1B6915}"/>
              </a:ext>
            </a:extLst>
          </p:cNvPr>
          <p:cNvSpPr/>
          <p:nvPr/>
        </p:nvSpPr>
        <p:spPr>
          <a:xfrm>
            <a:off x="2647290" y="1653478"/>
            <a:ext cx="159489" cy="243474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2A90D68-4DFB-4A1D-B56F-C468AC42FD9A}"/>
              </a:ext>
            </a:extLst>
          </p:cNvPr>
          <p:cNvSpPr/>
          <p:nvPr/>
        </p:nvSpPr>
        <p:spPr>
          <a:xfrm>
            <a:off x="2629787" y="4252499"/>
            <a:ext cx="159489" cy="243474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31E5A-5631-4DE7-BABB-13D5DB864062}"/>
              </a:ext>
            </a:extLst>
          </p:cNvPr>
          <p:cNvSpPr txBox="1"/>
          <p:nvPr/>
        </p:nvSpPr>
        <p:spPr>
          <a:xfrm>
            <a:off x="106681" y="2055161"/>
            <a:ext cx="270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Text</a:t>
            </a:r>
            <a:endParaRPr lang="fr-FR" sz="2400" b="1" dirty="0"/>
          </a:p>
          <a:p>
            <a:r>
              <a:rPr lang="fr-FR" sz="2400" dirty="0"/>
              <a:t>(No code </a:t>
            </a:r>
            <a:r>
              <a:rPr lang="fr-FR" sz="2400" dirty="0" err="1"/>
              <a:t>generator</a:t>
            </a:r>
            <a:r>
              <a:rPr lang="fr-FR" sz="24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DD140-4B24-4D67-959C-BA836C4CE1D4}"/>
              </a:ext>
            </a:extLst>
          </p:cNvPr>
          <p:cNvSpPr txBox="1"/>
          <p:nvPr/>
        </p:nvSpPr>
        <p:spPr>
          <a:xfrm>
            <a:off x="60224" y="4577878"/>
            <a:ext cx="2307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Binary</a:t>
            </a:r>
            <a:endParaRPr lang="fr-FR" sz="2400" b="1" dirty="0"/>
          </a:p>
          <a:p>
            <a:r>
              <a:rPr lang="fr-FR" sz="2400" dirty="0"/>
              <a:t>+ code </a:t>
            </a:r>
            <a:r>
              <a:rPr lang="fr-FR" sz="2400" dirty="0" err="1"/>
              <a:t>generator</a:t>
            </a:r>
            <a:br>
              <a:rPr lang="fr-FR" sz="2400" dirty="0"/>
            </a:br>
            <a:r>
              <a:rPr lang="fr-FR" sz="2400" dirty="0"/>
              <a:t>   per-langage</a:t>
            </a:r>
          </a:p>
        </p:txBody>
      </p:sp>
    </p:spTree>
    <p:extLst>
      <p:ext uri="{BB962C8B-B14F-4D97-AF65-F5344CB8AC3E}">
        <p14:creationId xmlns:p14="http://schemas.microsoft.com/office/powerpoint/2010/main" val="3040115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642CCA-C151-47ED-8A59-E8F2D70D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7" y="1182361"/>
            <a:ext cx="9709988" cy="3389601"/>
          </a:xfrm>
          <a:prstGeom prst="rect">
            <a:avLst/>
          </a:prstGeom>
        </p:spPr>
      </p:pic>
      <p:sp>
        <p:nvSpPr>
          <p:cNvPr id="6" name="Flowchart: Card 5">
            <a:extLst>
              <a:ext uri="{FF2B5EF4-FFF2-40B4-BE49-F238E27FC236}">
                <a16:creationId xmlns:a16="http://schemas.microsoft.com/office/drawing/2014/main" id="{50F4CF2A-1822-4D1B-88B2-319D72CA2F44}"/>
              </a:ext>
            </a:extLst>
          </p:cNvPr>
          <p:cNvSpPr/>
          <p:nvPr/>
        </p:nvSpPr>
        <p:spPr>
          <a:xfrm>
            <a:off x="3612370" y="4447134"/>
            <a:ext cx="951614" cy="717698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D86C7-3C88-4A48-B318-65940B6D89AC}"/>
              </a:ext>
            </a:extLst>
          </p:cNvPr>
          <p:cNvSpPr txBox="1"/>
          <p:nvPr/>
        </p:nvSpPr>
        <p:spPr>
          <a:xfrm>
            <a:off x="3739961" y="4106893"/>
            <a:ext cx="75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5FB5374-1593-40DC-BAFD-B6D39E8D06E4}"/>
              </a:ext>
            </a:extLst>
          </p:cNvPr>
          <p:cNvSpPr/>
          <p:nvPr/>
        </p:nvSpPr>
        <p:spPr>
          <a:xfrm>
            <a:off x="4953264" y="4572673"/>
            <a:ext cx="951614" cy="446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74804-643B-4B2E-8041-ED15C75F1564}"/>
              </a:ext>
            </a:extLst>
          </p:cNvPr>
          <p:cNvSpPr txBox="1"/>
          <p:nvPr/>
        </p:nvSpPr>
        <p:spPr>
          <a:xfrm>
            <a:off x="4727440" y="3411147"/>
            <a:ext cx="117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protoc.exe</a:t>
            </a:r>
          </a:p>
        </p:txBody>
      </p:sp>
      <p:pic>
        <p:nvPicPr>
          <p:cNvPr id="11" name="Picture 10" descr="File Format Exe Icon, PNG ClipArt Image | IconBug.com">
            <a:extLst>
              <a:ext uri="{FF2B5EF4-FFF2-40B4-BE49-F238E27FC236}">
                <a16:creationId xmlns:a16="http://schemas.microsoft.com/office/drawing/2014/main" id="{19B184A3-EE3D-47AC-AA7F-3C8EDFDA4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040" y="3704982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9CFC53-4C42-4DBD-991A-C87E630A4BE3}"/>
              </a:ext>
            </a:extLst>
          </p:cNvPr>
          <p:cNvSpPr/>
          <p:nvPr/>
        </p:nvSpPr>
        <p:spPr>
          <a:xfrm>
            <a:off x="7978632" y="4191327"/>
            <a:ext cx="1684411" cy="513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667D4-3FA5-4126-8B76-9EBDF91DA5B0}"/>
              </a:ext>
            </a:extLst>
          </p:cNvPr>
          <p:cNvSpPr txBox="1"/>
          <p:nvPr/>
        </p:nvSpPr>
        <p:spPr>
          <a:xfrm>
            <a:off x="7978632" y="4181301"/>
            <a:ext cx="1561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XXRequest</a:t>
            </a:r>
            <a:endParaRPr lang="fr-FR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FA6519-5B74-40BC-B743-B0277903DA90}"/>
              </a:ext>
            </a:extLst>
          </p:cNvPr>
          <p:cNvSpPr/>
          <p:nvPr/>
        </p:nvSpPr>
        <p:spPr>
          <a:xfrm>
            <a:off x="7985879" y="4811601"/>
            <a:ext cx="1684411" cy="513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E42A4-7CE9-4426-8F4A-7E4655F8E0BC}"/>
              </a:ext>
            </a:extLst>
          </p:cNvPr>
          <p:cNvSpPr txBox="1"/>
          <p:nvPr/>
        </p:nvSpPr>
        <p:spPr>
          <a:xfrm>
            <a:off x="7985879" y="4801575"/>
            <a:ext cx="1746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XXResponse</a:t>
            </a:r>
            <a:endParaRPr lang="fr-FR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A84A5B-7591-49FA-B034-E36F67473BF9}"/>
              </a:ext>
            </a:extLst>
          </p:cNvPr>
          <p:cNvSpPr/>
          <p:nvPr/>
        </p:nvSpPr>
        <p:spPr>
          <a:xfrm>
            <a:off x="6185293" y="4203468"/>
            <a:ext cx="1684411" cy="513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2E7D1A-B16B-4F3D-A4EE-AD69DEA6748C}"/>
              </a:ext>
            </a:extLst>
          </p:cNvPr>
          <p:cNvSpPr txBox="1"/>
          <p:nvPr/>
        </p:nvSpPr>
        <p:spPr>
          <a:xfrm>
            <a:off x="6185293" y="4193442"/>
            <a:ext cx="1576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Client Stub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433B7-29E6-411F-A355-AA7D94A6A715}"/>
              </a:ext>
            </a:extLst>
          </p:cNvPr>
          <p:cNvSpPr/>
          <p:nvPr/>
        </p:nvSpPr>
        <p:spPr>
          <a:xfrm>
            <a:off x="7985879" y="5405916"/>
            <a:ext cx="1684411" cy="513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7ECF1-A579-41A9-ACB5-CE479846A24F}"/>
              </a:ext>
            </a:extLst>
          </p:cNvPr>
          <p:cNvSpPr txBox="1"/>
          <p:nvPr/>
        </p:nvSpPr>
        <p:spPr>
          <a:xfrm>
            <a:off x="7985879" y="5395890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OtherClass</a:t>
            </a:r>
            <a:endParaRPr lang="fr-FR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7CCC6E-62A5-4EF0-BB71-16F32FD45036}"/>
              </a:ext>
            </a:extLst>
          </p:cNvPr>
          <p:cNvSpPr/>
          <p:nvPr/>
        </p:nvSpPr>
        <p:spPr>
          <a:xfrm>
            <a:off x="9819855" y="4805983"/>
            <a:ext cx="2177904" cy="513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AE5C9C-8FF8-4730-8B1F-B20086B2F4C9}"/>
              </a:ext>
            </a:extLst>
          </p:cNvPr>
          <p:cNvSpPr txBox="1"/>
          <p:nvPr/>
        </p:nvSpPr>
        <p:spPr>
          <a:xfrm>
            <a:off x="9819855" y="4795957"/>
            <a:ext cx="217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Server Skeleton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489B95FA-AEE7-4E63-9201-1494D0419EAA}"/>
              </a:ext>
            </a:extLst>
          </p:cNvPr>
          <p:cNvSpPr/>
          <p:nvPr/>
        </p:nvSpPr>
        <p:spPr>
          <a:xfrm rot="5400000">
            <a:off x="7727908" y="4406200"/>
            <a:ext cx="461666" cy="3546898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CD561732-C626-4394-BFA1-5C642B479CF6}"/>
              </a:ext>
            </a:extLst>
          </p:cNvPr>
          <p:cNvSpPr/>
          <p:nvPr/>
        </p:nvSpPr>
        <p:spPr>
          <a:xfrm rot="16200000">
            <a:off x="9814079" y="1909425"/>
            <a:ext cx="461666" cy="390569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C7A78E-5248-4C41-A28E-99EC9EB64280}"/>
              </a:ext>
            </a:extLst>
          </p:cNvPr>
          <p:cNvSpPr txBox="1"/>
          <p:nvPr/>
        </p:nvSpPr>
        <p:spPr>
          <a:xfrm>
            <a:off x="6854703" y="6411194"/>
            <a:ext cx="459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b="1" dirty="0"/>
              <a:t>for Client-</a:t>
            </a:r>
            <a:r>
              <a:rPr lang="fr-FR" b="1" dirty="0" err="1"/>
              <a:t>side</a:t>
            </a:r>
            <a:r>
              <a:rPr lang="fr-FR" b="1" dirty="0"/>
              <a:t> </a:t>
            </a:r>
            <a:r>
              <a:rPr lang="fr-FR" dirty="0"/>
              <a:t>(</a:t>
            </a:r>
            <a:r>
              <a:rPr lang="fr-FR" dirty="0" err="1"/>
              <a:t>Java,Ts,C#,python</a:t>
            </a:r>
            <a:r>
              <a:rPr lang="fr-FR" dirty="0"/>
              <a:t>,…)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FD8F3-4375-43B3-83EA-4B30382135D9}"/>
              </a:ext>
            </a:extLst>
          </p:cNvPr>
          <p:cNvSpPr txBox="1"/>
          <p:nvPr/>
        </p:nvSpPr>
        <p:spPr>
          <a:xfrm>
            <a:off x="8769908" y="3188334"/>
            <a:ext cx="329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b="1" dirty="0"/>
              <a:t>for Server-</a:t>
            </a:r>
            <a:r>
              <a:rPr lang="fr-FR" b="1" dirty="0" err="1"/>
              <a:t>side</a:t>
            </a:r>
            <a:r>
              <a:rPr lang="fr-FR" b="1" dirty="0"/>
              <a:t> </a:t>
            </a:r>
            <a:r>
              <a:rPr lang="fr-FR" dirty="0"/>
              <a:t>(Java?)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90074-FE7F-4058-BF05-537658708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92" y="1696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Code-</a:t>
            </a:r>
            <a:r>
              <a:rPr lang="fr-FR" dirty="0" err="1"/>
              <a:t>Generator</a:t>
            </a:r>
            <a:r>
              <a:rPr lang="fr-FR" dirty="0"/>
              <a:t>: </a:t>
            </a:r>
            <a:r>
              <a:rPr lang="fr-FR" dirty="0" err="1"/>
              <a:t>gPRC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protobuf</a:t>
            </a:r>
            <a:r>
              <a:rPr lang="fr-FR" dirty="0"/>
              <a:t>-</a:t>
            </a:r>
            <a:r>
              <a:rPr lang="fr-FR" dirty="0" err="1"/>
              <a:t>maven</a:t>
            </a:r>
            <a:r>
              <a:rPr lang="fr-FR" dirty="0"/>
              <a:t>-plugin)</a:t>
            </a:r>
          </a:p>
        </p:txBody>
      </p:sp>
    </p:spTree>
    <p:extLst>
      <p:ext uri="{BB962C8B-B14F-4D97-AF65-F5344CB8AC3E}">
        <p14:creationId xmlns:p14="http://schemas.microsoft.com/office/powerpoint/2010/main" val="202058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A90D-0337-4B54-9C6B-AFE8BC24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Generated</a:t>
            </a:r>
            <a:r>
              <a:rPr lang="fr-FR" dirty="0"/>
              <a:t> Code: POJO + Builder + </a:t>
            </a:r>
            <a:r>
              <a:rPr lang="fr-FR" dirty="0" err="1"/>
              <a:t>writeTo</a:t>
            </a:r>
            <a:r>
              <a:rPr lang="fr-FR" dirty="0"/>
              <a:t>(Out..) / </a:t>
            </a:r>
            <a:r>
              <a:rPr lang="fr-FR" dirty="0" err="1"/>
              <a:t>parseFrom</a:t>
            </a:r>
            <a:r>
              <a:rPr lang="fr-FR" dirty="0"/>
              <a:t>(In..)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06C71-631D-465C-B551-55B4071A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" y="2078665"/>
            <a:ext cx="2829504" cy="2602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A4E836-E831-4908-9854-E2D3599D3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106" y="1250328"/>
            <a:ext cx="2148534" cy="3198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E0CD5-5D5F-4C50-B582-22B74E627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412" y="4638532"/>
            <a:ext cx="2981551" cy="221946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E76A875-4986-4F51-B3BE-C8D7C17CBB3D}"/>
              </a:ext>
            </a:extLst>
          </p:cNvPr>
          <p:cNvSpPr/>
          <p:nvPr/>
        </p:nvSpPr>
        <p:spPr>
          <a:xfrm>
            <a:off x="3036093" y="3641651"/>
            <a:ext cx="951614" cy="446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31258-B997-4662-881C-640F59DAB9D0}"/>
              </a:ext>
            </a:extLst>
          </p:cNvPr>
          <p:cNvSpPr txBox="1"/>
          <p:nvPr/>
        </p:nvSpPr>
        <p:spPr>
          <a:xfrm>
            <a:off x="2810269" y="2480125"/>
            <a:ext cx="117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protoc.exe</a:t>
            </a:r>
          </a:p>
        </p:txBody>
      </p:sp>
      <p:pic>
        <p:nvPicPr>
          <p:cNvPr id="14" name="Picture 13" descr="File Format Exe Icon, PNG ClipArt Image | IconBug.com">
            <a:extLst>
              <a:ext uri="{FF2B5EF4-FFF2-40B4-BE49-F238E27FC236}">
                <a16:creationId xmlns:a16="http://schemas.microsoft.com/office/drawing/2014/main" id="{0571E6A9-40A1-4C6A-9335-BA962778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69" y="2773960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D318DE-8D20-4BDF-ABD1-762CA4F2A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003" y="2216832"/>
            <a:ext cx="4321461" cy="32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5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931-98BC-41BC-9AAF-0CE0E392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writeTo</a:t>
            </a:r>
            <a:r>
              <a:rPr lang="fr-FR" dirty="0"/>
              <a:t>() = efficient </a:t>
            </a:r>
            <a:r>
              <a:rPr lang="fr-FR" dirty="0" err="1"/>
              <a:t>binary</a:t>
            </a:r>
            <a:r>
              <a:rPr lang="fr-FR" dirty="0"/>
              <a:t> </a:t>
            </a:r>
            <a:r>
              <a:rPr lang="fr-FR" dirty="0" err="1"/>
              <a:t>Marshalling</a:t>
            </a:r>
            <a:br>
              <a:rPr lang="fr-FR" dirty="0"/>
            </a:br>
            <a:r>
              <a:rPr lang="fr-FR" dirty="0" err="1"/>
              <a:t>parseFrom</a:t>
            </a:r>
            <a:r>
              <a:rPr lang="fr-FR" dirty="0"/>
              <a:t>() =           ..                Un-</a:t>
            </a:r>
            <a:r>
              <a:rPr lang="fr-FR" dirty="0" err="1"/>
              <a:t>Marshalling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4ADB4-BBEE-426A-8F22-4407068EE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30" y="1698876"/>
            <a:ext cx="8265042" cy="49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8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BC002-83C8-4C77-A745-38C5B2C7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7" y="1904690"/>
            <a:ext cx="9315893" cy="4902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0CF73-C02D-4C4B-8103-73CAA4B9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2" y="538714"/>
            <a:ext cx="6310423" cy="1365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6EFD5-01E8-4A39-85C2-FA4C461B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740" y="-17480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Server </a:t>
            </a:r>
            <a:r>
              <a:rPr lang="fr-FR" dirty="0" err="1"/>
              <a:t>Implementation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5093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EFD5-01E8-4A39-85C2-FA4C461B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Client Calls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96788-365E-4DB5-BB93-B2A150C88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37" y="1881942"/>
            <a:ext cx="10416363" cy="36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9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69EF-ACC6-47C4-BF3D-479970646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530" y="62097"/>
            <a:ext cx="1205732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gRPC</a:t>
            </a:r>
            <a:r>
              <a:rPr lang="fr-FR" dirty="0"/>
              <a:t> … </a:t>
            </a:r>
            <a:r>
              <a:rPr lang="fr-FR" dirty="0" err="1"/>
              <a:t>Async</a:t>
            </a:r>
            <a:r>
              <a:rPr lang="fr-FR" dirty="0"/>
              <a:t> for performance</a:t>
            </a:r>
            <a:br>
              <a:rPr lang="fr-FR" dirty="0"/>
            </a:br>
            <a:r>
              <a:rPr lang="fr-FR" sz="3600" dirty="0"/>
              <a:t>( </a:t>
            </a:r>
            <a:r>
              <a:rPr lang="fr-FR" sz="3600" dirty="0" err="1"/>
              <a:t>see</a:t>
            </a:r>
            <a:r>
              <a:rPr lang="fr-FR" sz="3600" dirty="0"/>
              <a:t> </a:t>
            </a:r>
            <a:r>
              <a:rPr lang="fr-FR" sz="3600" dirty="0" err="1"/>
              <a:t>also</a:t>
            </a:r>
            <a:r>
              <a:rPr lang="fr-FR" sz="3600" dirty="0"/>
              <a:t> java </a:t>
            </a:r>
            <a:r>
              <a:rPr lang="fr-FR" sz="3600" dirty="0" err="1"/>
              <a:t>concurrent.Future</a:t>
            </a:r>
            <a:r>
              <a:rPr lang="fr-FR" sz="3600" dirty="0"/>
              <a:t> / </a:t>
            </a:r>
            <a:r>
              <a:rPr lang="fr-FR" sz="3600" dirty="0" err="1"/>
              <a:t>ReactiveJava</a:t>
            </a:r>
            <a:r>
              <a:rPr lang="fr-FR" sz="3600" dirty="0"/>
              <a:t> / </a:t>
            </a:r>
            <a:r>
              <a:rPr lang="fr-FR" sz="3600" dirty="0" err="1"/>
              <a:t>ProjectReactor</a:t>
            </a:r>
            <a:r>
              <a:rPr lang="fr-FR" sz="3600" dirty="0"/>
              <a:t> … ) 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366D9-54EE-4F31-95FF-B816241A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191" y="1950465"/>
            <a:ext cx="9083084" cy="3888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D005C6-A45C-4990-9404-33D856E6CA81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2202436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573F-A901-40BB-875A-13D3AC36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3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Api http Server   … for http Clients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AEC84A8-55F0-4A8D-90A7-922BB1116A6E}"/>
              </a:ext>
            </a:extLst>
          </p:cNvPr>
          <p:cNvSpPr/>
          <p:nvPr/>
        </p:nvSpPr>
        <p:spPr>
          <a:xfrm rot="16200000">
            <a:off x="6379899" y="3071523"/>
            <a:ext cx="307365" cy="1680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11395ED-7E88-4A54-9657-0BB47E37AB75}"/>
              </a:ext>
            </a:extLst>
          </p:cNvPr>
          <p:cNvSpPr/>
          <p:nvPr/>
        </p:nvSpPr>
        <p:spPr>
          <a:xfrm rot="16200000" flipV="1">
            <a:off x="6379898" y="3882906"/>
            <a:ext cx="307365" cy="1680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owchart: Card 5">
            <a:extLst>
              <a:ext uri="{FF2B5EF4-FFF2-40B4-BE49-F238E27FC236}">
                <a16:creationId xmlns:a16="http://schemas.microsoft.com/office/drawing/2014/main" id="{8B0C1F99-613C-4FDF-9D41-E7E09AA14885}"/>
              </a:ext>
            </a:extLst>
          </p:cNvPr>
          <p:cNvSpPr/>
          <p:nvPr/>
        </p:nvSpPr>
        <p:spPr>
          <a:xfrm>
            <a:off x="5857878" y="2663805"/>
            <a:ext cx="1292517" cy="929090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51AF0E-977A-491E-A9C1-0CFD36B747C4}"/>
              </a:ext>
            </a:extLst>
          </p:cNvPr>
          <p:cNvSpPr txBox="1"/>
          <p:nvPr/>
        </p:nvSpPr>
        <p:spPr>
          <a:xfrm>
            <a:off x="6022458" y="2827869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8" name="Flowchart: Card 7">
            <a:extLst>
              <a:ext uri="{FF2B5EF4-FFF2-40B4-BE49-F238E27FC236}">
                <a16:creationId xmlns:a16="http://schemas.microsoft.com/office/drawing/2014/main" id="{1964EF74-EB65-4E98-9F52-FDC7F5E60198}"/>
              </a:ext>
            </a:extLst>
          </p:cNvPr>
          <p:cNvSpPr/>
          <p:nvPr/>
        </p:nvSpPr>
        <p:spPr>
          <a:xfrm>
            <a:off x="5857878" y="5070308"/>
            <a:ext cx="1292517" cy="929090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91B95-E140-4636-BB1A-996E1D4DB446}"/>
              </a:ext>
            </a:extLst>
          </p:cNvPr>
          <p:cNvSpPr txBox="1"/>
          <p:nvPr/>
        </p:nvSpPr>
        <p:spPr>
          <a:xfrm>
            <a:off x="6022458" y="5234372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1D734-7716-4501-AFC2-B1F21B830C50}"/>
              </a:ext>
            </a:extLst>
          </p:cNvPr>
          <p:cNvSpPr/>
          <p:nvPr/>
        </p:nvSpPr>
        <p:spPr>
          <a:xfrm>
            <a:off x="8623829" y="3840623"/>
            <a:ext cx="1487734" cy="79290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305DA9-45FF-4353-96AA-97A4EE9E49D5}"/>
              </a:ext>
            </a:extLst>
          </p:cNvPr>
          <p:cNvSpPr/>
          <p:nvPr/>
        </p:nvSpPr>
        <p:spPr>
          <a:xfrm>
            <a:off x="8106850" y="4123475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ACCE5-F85E-456B-87B6-7DDF237773F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8340766" y="4248408"/>
            <a:ext cx="2830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71F93D-0119-4934-B05A-2BAE384A283D}"/>
              </a:ext>
            </a:extLst>
          </p:cNvPr>
          <p:cNvSpPr txBox="1"/>
          <p:nvPr/>
        </p:nvSpPr>
        <p:spPr>
          <a:xfrm>
            <a:off x="7585467" y="3428133"/>
            <a:ext cx="20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https://&lt;host&gt;:8443</a:t>
            </a:r>
          </a:p>
        </p:txBody>
      </p:sp>
      <p:pic>
        <p:nvPicPr>
          <p:cNvPr id="15" name="Picture 8" descr="Comprendre la spécification OpenAPI (Swagger) et apprendre à utiliser  Swagger Editor, par Hinault Romaric">
            <a:extLst>
              <a:ext uri="{FF2B5EF4-FFF2-40B4-BE49-F238E27FC236}">
                <a16:creationId xmlns:a16="http://schemas.microsoft.com/office/drawing/2014/main" id="{34845D39-5BA9-4250-8246-FE8C98F8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74" y="4831888"/>
            <a:ext cx="2058540" cy="7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AC2CB-171A-4465-A2E0-5BE25FBFB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979" y="5811039"/>
            <a:ext cx="2071635" cy="571301"/>
          </a:xfrm>
          <a:prstGeom prst="rect">
            <a:avLst/>
          </a:prstGeom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A0AC5F3C-DB38-447A-B6C6-9FFF0DBC3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74" y="2560269"/>
            <a:ext cx="2302614" cy="69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61A10D-ADFF-4903-BE57-68B66BBFD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858" y="3733913"/>
            <a:ext cx="2837564" cy="770088"/>
          </a:xfrm>
          <a:prstGeom prst="rect">
            <a:avLst/>
          </a:prstGeom>
        </p:spPr>
      </p:pic>
      <p:pic>
        <p:nvPicPr>
          <p:cNvPr id="22534" name="Picture 6" descr="The Best Browser for Battery Life: Chrome vs Edge vs Firefox - Custom PC  Review">
            <a:extLst>
              <a:ext uri="{FF2B5EF4-FFF2-40B4-BE49-F238E27FC236}">
                <a16:creationId xmlns:a16="http://schemas.microsoft.com/office/drawing/2014/main" id="{BA1AE5CA-E932-407A-B1F3-A59F1036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2" y="1070153"/>
            <a:ext cx="31146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744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CDD1-0DF4-45B1-B38B-29DCA5D6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769" y="-23029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Client Calls… </a:t>
            </a:r>
            <a:r>
              <a:rPr lang="fr-FR" dirty="0" err="1"/>
              <a:t>Async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92F05-EFDF-44AF-8645-573410D2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33" y="800780"/>
            <a:ext cx="9283198" cy="6057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6869C-244F-41CE-83E2-78FB8FAF27DA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60361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D619-3211-410F-B042-19FB0561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5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Generalizing</a:t>
            </a:r>
            <a:r>
              <a:rPr lang="fr-FR" dirty="0"/>
              <a:t> </a:t>
            </a:r>
            <a:r>
              <a:rPr lang="fr-FR" dirty="0" err="1"/>
              <a:t>gRPC</a:t>
            </a:r>
            <a:r>
              <a:rPr lang="fr-FR" dirty="0"/>
              <a:t> « pattern skeleton code »</a:t>
            </a:r>
            <a:br>
              <a:rPr lang="fr-FR" dirty="0"/>
            </a:br>
            <a:r>
              <a:rPr lang="fr-FR" dirty="0"/>
              <a:t>(call Service … </a:t>
            </a:r>
            <a:r>
              <a:rPr lang="fr-FR" dirty="0" err="1"/>
              <a:t>Entity</a:t>
            </a:r>
            <a:r>
              <a:rPr lang="fr-FR" dirty="0"/>
              <a:t> to DTO … to Message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0B2F0-B681-460A-9A8D-A56C2195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19" y="1804096"/>
            <a:ext cx="8959702" cy="48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55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5C5C-08E3-4360-890F-826B2699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47" y="365125"/>
            <a:ext cx="11791505" cy="1325563"/>
          </a:xfrm>
        </p:spPr>
        <p:txBody>
          <a:bodyPr/>
          <a:lstStyle/>
          <a:p>
            <a:r>
              <a:rPr lang="fr-FR" dirty="0" err="1"/>
              <a:t>Generalizing</a:t>
            </a:r>
            <a:r>
              <a:rPr lang="fr-FR" dirty="0"/>
              <a:t> Server-</a:t>
            </a:r>
            <a:r>
              <a:rPr lang="fr-FR" dirty="0" err="1"/>
              <a:t>side</a:t>
            </a:r>
            <a:r>
              <a:rPr lang="fr-FR" dirty="0"/>
              <a:t> « pattern skeleton code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F7D03-2B27-4E9B-B48C-8508EC01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45" y="1879630"/>
            <a:ext cx="8810847" cy="44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7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0A183-5905-4BAC-83C2-4565B959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61" y="-130686"/>
            <a:ext cx="12200861" cy="92141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Design code for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protocols</a:t>
            </a:r>
            <a:r>
              <a:rPr lang="fr-FR" dirty="0"/>
              <a:t> / </a:t>
            </a:r>
            <a:r>
              <a:rPr lang="fr-FR" dirty="0" err="1"/>
              <a:t>versionned</a:t>
            </a:r>
            <a:r>
              <a:rPr lang="fr-FR" dirty="0"/>
              <a:t> APIs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884BE3-8D91-46FB-B3B6-40D3F927EC00}"/>
              </a:ext>
            </a:extLst>
          </p:cNvPr>
          <p:cNvSpPr/>
          <p:nvPr/>
        </p:nvSpPr>
        <p:spPr>
          <a:xfrm>
            <a:off x="2579219" y="972103"/>
            <a:ext cx="7649301" cy="34963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09A50-FDD9-4A10-9862-0EA373A1B62C}"/>
              </a:ext>
            </a:extLst>
          </p:cNvPr>
          <p:cNvSpPr txBox="1"/>
          <p:nvPr/>
        </p:nvSpPr>
        <p:spPr>
          <a:xfrm>
            <a:off x="5626872" y="607891"/>
            <a:ext cx="2042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API(s) Server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8D6B93-9CA8-4251-92B4-3FB6927C3442}"/>
              </a:ext>
            </a:extLst>
          </p:cNvPr>
          <p:cNvSpPr/>
          <p:nvPr/>
        </p:nvSpPr>
        <p:spPr>
          <a:xfrm>
            <a:off x="2062241" y="1254956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645F06-D8FD-4FC0-A097-B945BF7DE71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296157" y="1379889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FCFCB7-38D2-47D1-8EA5-AD0D31B8DCC6}"/>
              </a:ext>
            </a:extLst>
          </p:cNvPr>
          <p:cNvSpPr txBox="1"/>
          <p:nvPr/>
        </p:nvSpPr>
        <p:spPr>
          <a:xfrm>
            <a:off x="246885" y="1135489"/>
            <a:ext cx="150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gRPC</a:t>
            </a:r>
            <a:r>
              <a:rPr lang="fr-FR" dirty="0"/>
              <a:t> </a:t>
            </a:r>
            <a:r>
              <a:rPr lang="fr-FR" dirty="0" err="1"/>
              <a:t>protocol</a:t>
            </a:r>
            <a:endParaRPr lang="fr-FR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401D3-14F6-4DE3-AC37-2EBD4F597FB0}"/>
              </a:ext>
            </a:extLst>
          </p:cNvPr>
          <p:cNvSpPr/>
          <p:nvPr/>
        </p:nvSpPr>
        <p:spPr>
          <a:xfrm>
            <a:off x="2062241" y="2158723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11514-A020-4795-9708-736124C150B7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2296157" y="2283656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8CFCDC-E6A2-4897-B388-DB140F49CA27}"/>
              </a:ext>
            </a:extLst>
          </p:cNvPr>
          <p:cNvSpPr txBox="1"/>
          <p:nvPr/>
        </p:nvSpPr>
        <p:spPr>
          <a:xfrm>
            <a:off x="246885" y="2039256"/>
            <a:ext cx="150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thrift</a:t>
            </a:r>
            <a:r>
              <a:rPr lang="fr-FR" dirty="0"/>
              <a:t> </a:t>
            </a:r>
            <a:r>
              <a:rPr lang="fr-FR" dirty="0" err="1"/>
              <a:t>protocol</a:t>
            </a:r>
            <a:endParaRPr lang="fr-FR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C5872D-B47C-4EAC-85FE-85BC2F43F02E}"/>
              </a:ext>
            </a:extLst>
          </p:cNvPr>
          <p:cNvSpPr/>
          <p:nvPr/>
        </p:nvSpPr>
        <p:spPr>
          <a:xfrm>
            <a:off x="2062241" y="2961481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FACD4F-40B2-4F48-8E3E-6744BA2D0992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296157" y="3086414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6ABFCC-BF1B-49CC-8D7C-8CF943E1565D}"/>
              </a:ext>
            </a:extLst>
          </p:cNvPr>
          <p:cNvSpPr/>
          <p:nvPr/>
        </p:nvSpPr>
        <p:spPr>
          <a:xfrm>
            <a:off x="2864998" y="2833890"/>
            <a:ext cx="1828799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3F362-9C31-4921-B3A9-79F5F3C37D5B}"/>
              </a:ext>
            </a:extLst>
          </p:cNvPr>
          <p:cNvSpPr txBox="1"/>
          <p:nvPr/>
        </p:nvSpPr>
        <p:spPr>
          <a:xfrm>
            <a:off x="246885" y="2842014"/>
            <a:ext cx="1913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/api/v1/</a:t>
            </a:r>
          </a:p>
          <a:p>
            <a:r>
              <a:rPr lang="fr-FR" dirty="0"/>
              <a:t>http REST (</a:t>
            </a:r>
            <a:r>
              <a:rPr lang="fr-FR" dirty="0" err="1"/>
              <a:t>legacy</a:t>
            </a:r>
            <a:r>
              <a:rPr lang="fr-FR" dirty="0"/>
              <a:t>)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E0C82C-5B9E-448A-B444-17566CFF34FB}"/>
              </a:ext>
            </a:extLst>
          </p:cNvPr>
          <p:cNvSpPr/>
          <p:nvPr/>
        </p:nvSpPr>
        <p:spPr>
          <a:xfrm>
            <a:off x="2062241" y="3820209"/>
            <a:ext cx="233916" cy="24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B9C24E-AACE-47E5-8841-8EAD9EB23E46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296157" y="3945142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4B2D9F6-66D0-4002-BA2E-9E6938D8C3EF}"/>
              </a:ext>
            </a:extLst>
          </p:cNvPr>
          <p:cNvSpPr txBox="1"/>
          <p:nvPr/>
        </p:nvSpPr>
        <p:spPr>
          <a:xfrm>
            <a:off x="246885" y="3700742"/>
            <a:ext cx="196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/api/v2/</a:t>
            </a:r>
          </a:p>
          <a:p>
            <a:r>
              <a:rPr lang="fr-FR" dirty="0"/>
              <a:t>http REST (</a:t>
            </a:r>
            <a:r>
              <a:rPr lang="fr-FR" dirty="0" err="1"/>
              <a:t>current</a:t>
            </a:r>
            <a:r>
              <a:rPr lang="fr-FR" dirty="0"/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5F8824-A8A8-41AC-A00D-0A6F3AD9E3CD}"/>
              </a:ext>
            </a:extLst>
          </p:cNvPr>
          <p:cNvCxnSpPr>
            <a:cxnSpLocks/>
          </p:cNvCxnSpPr>
          <p:nvPr/>
        </p:nvCxnSpPr>
        <p:spPr>
          <a:xfrm>
            <a:off x="4966340" y="1366646"/>
            <a:ext cx="611372" cy="1121734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C3B9B-E44C-4D05-8A77-4D8CB6957B5C}"/>
              </a:ext>
            </a:extLst>
          </p:cNvPr>
          <p:cNvCxnSpPr>
            <a:cxnSpLocks/>
          </p:cNvCxnSpPr>
          <p:nvPr/>
        </p:nvCxnSpPr>
        <p:spPr>
          <a:xfrm>
            <a:off x="4929126" y="2382055"/>
            <a:ext cx="648586" cy="265814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CAA79B-2FF0-4562-89AC-0080A9D3456A}"/>
              </a:ext>
            </a:extLst>
          </p:cNvPr>
          <p:cNvCxnSpPr>
            <a:cxnSpLocks/>
          </p:cNvCxnSpPr>
          <p:nvPr/>
        </p:nvCxnSpPr>
        <p:spPr>
          <a:xfrm flipV="1">
            <a:off x="4929126" y="2770143"/>
            <a:ext cx="648586" cy="366824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E17CEF-873E-403D-88BC-DBDDB6F76349}"/>
              </a:ext>
            </a:extLst>
          </p:cNvPr>
          <p:cNvCxnSpPr>
            <a:cxnSpLocks/>
          </p:cNvCxnSpPr>
          <p:nvPr/>
        </p:nvCxnSpPr>
        <p:spPr>
          <a:xfrm flipV="1">
            <a:off x="4966340" y="3004059"/>
            <a:ext cx="622005" cy="984398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57D8AA-0F9D-4803-BF4B-76301492181A}"/>
              </a:ext>
            </a:extLst>
          </p:cNvPr>
          <p:cNvSpPr/>
          <p:nvPr/>
        </p:nvSpPr>
        <p:spPr>
          <a:xfrm>
            <a:off x="5816009" y="2461746"/>
            <a:ext cx="1504507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A74DAB-D0E5-4CA9-994C-766C653CBCFE}"/>
              </a:ext>
            </a:extLst>
          </p:cNvPr>
          <p:cNvSpPr txBox="1"/>
          <p:nvPr/>
        </p:nvSpPr>
        <p:spPr>
          <a:xfrm>
            <a:off x="2886571" y="2956312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V0RestController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162D1F2-BE30-46ED-A6BB-63BD6E81BCFD}"/>
              </a:ext>
            </a:extLst>
          </p:cNvPr>
          <p:cNvSpPr/>
          <p:nvPr/>
        </p:nvSpPr>
        <p:spPr>
          <a:xfrm>
            <a:off x="2864955" y="3687154"/>
            <a:ext cx="1828799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2C9A7C-37A1-43AC-BBCD-398362F1C2A7}"/>
              </a:ext>
            </a:extLst>
          </p:cNvPr>
          <p:cNvSpPr txBox="1"/>
          <p:nvPr/>
        </p:nvSpPr>
        <p:spPr>
          <a:xfrm>
            <a:off x="2886528" y="3809576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V1RestController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A7E7CA-6B16-43EC-A29B-89FDFE59FC3A}"/>
              </a:ext>
            </a:extLst>
          </p:cNvPr>
          <p:cNvSpPr/>
          <p:nvPr/>
        </p:nvSpPr>
        <p:spPr>
          <a:xfrm>
            <a:off x="2857129" y="1052937"/>
            <a:ext cx="1828799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B54E09-876F-4728-9F8F-24EA04179BD7}"/>
              </a:ext>
            </a:extLst>
          </p:cNvPr>
          <p:cNvSpPr txBox="1"/>
          <p:nvPr/>
        </p:nvSpPr>
        <p:spPr>
          <a:xfrm>
            <a:off x="2878702" y="1175359"/>
            <a:ext cx="148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gRPCSkelImpl</a:t>
            </a:r>
            <a:endParaRPr lang="fr-FR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04B142-B399-4C8B-A66A-F0C48D25FBFB}"/>
              </a:ext>
            </a:extLst>
          </p:cNvPr>
          <p:cNvSpPr/>
          <p:nvPr/>
        </p:nvSpPr>
        <p:spPr>
          <a:xfrm>
            <a:off x="2857129" y="1923624"/>
            <a:ext cx="1828799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B69B7E-040F-4AAF-8A6B-AF5854C8947F}"/>
              </a:ext>
            </a:extLst>
          </p:cNvPr>
          <p:cNvSpPr txBox="1"/>
          <p:nvPr/>
        </p:nvSpPr>
        <p:spPr>
          <a:xfrm>
            <a:off x="2878702" y="2046046"/>
            <a:ext cx="175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ThriftServerImpl</a:t>
            </a:r>
            <a:endParaRPr lang="fr-FR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8611DC-55D3-4FBD-822C-FEAC85542D71}"/>
              </a:ext>
            </a:extLst>
          </p:cNvPr>
          <p:cNvSpPr txBox="1"/>
          <p:nvPr/>
        </p:nvSpPr>
        <p:spPr>
          <a:xfrm>
            <a:off x="5577566" y="1418796"/>
            <a:ext cx="3059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Common High-</a:t>
            </a:r>
            <a:r>
              <a:rPr lang="fr-FR" dirty="0" err="1"/>
              <a:t>Level</a:t>
            </a:r>
            <a:r>
              <a:rPr lang="fr-FR" dirty="0"/>
              <a:t> Service</a:t>
            </a:r>
          </a:p>
          <a:p>
            <a:r>
              <a:rPr lang="fr-FR" dirty="0"/>
              <a:t>(Validation, Security Checks, ..)</a:t>
            </a:r>
          </a:p>
          <a:p>
            <a:r>
              <a:rPr lang="fr-FR" b="1" dirty="0"/>
              <a:t>@Transactional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DA53F7-7AF9-4E16-A5A0-E37E92BF718D}"/>
              </a:ext>
            </a:extLst>
          </p:cNvPr>
          <p:cNvSpPr txBox="1"/>
          <p:nvPr/>
        </p:nvSpPr>
        <p:spPr>
          <a:xfrm>
            <a:off x="5942729" y="2555154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XAService</a:t>
            </a:r>
            <a:endParaRPr lang="fr-FR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C346E6-F136-452C-A8E4-FA2F4B2278D1}"/>
              </a:ext>
            </a:extLst>
          </p:cNvPr>
          <p:cNvSpPr/>
          <p:nvPr/>
        </p:nvSpPr>
        <p:spPr>
          <a:xfrm>
            <a:off x="7926531" y="2785730"/>
            <a:ext cx="1686250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BD3ABC-54EA-41E5-BDDD-660C76351431}"/>
              </a:ext>
            </a:extLst>
          </p:cNvPr>
          <p:cNvSpPr txBox="1"/>
          <p:nvPr/>
        </p:nvSpPr>
        <p:spPr>
          <a:xfrm>
            <a:off x="7926530" y="2895351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LowLevelService</a:t>
            </a:r>
            <a:endParaRPr lang="fr-FR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A47B00-BFD8-43A7-B315-4D385BB0E1CB}"/>
              </a:ext>
            </a:extLst>
          </p:cNvPr>
          <p:cNvSpPr/>
          <p:nvPr/>
        </p:nvSpPr>
        <p:spPr>
          <a:xfrm>
            <a:off x="8274530" y="3758917"/>
            <a:ext cx="1686250" cy="6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BF248E-4460-419B-979B-8C2422D1E1ED}"/>
              </a:ext>
            </a:extLst>
          </p:cNvPr>
          <p:cNvSpPr txBox="1"/>
          <p:nvPr/>
        </p:nvSpPr>
        <p:spPr>
          <a:xfrm>
            <a:off x="8417309" y="3864945"/>
            <a:ext cx="15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JPA Repository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11026E7-BA2D-4735-BBD5-CE139E0D8949}"/>
              </a:ext>
            </a:extLst>
          </p:cNvPr>
          <p:cNvCxnSpPr>
            <a:cxnSpLocks/>
          </p:cNvCxnSpPr>
          <p:nvPr/>
        </p:nvCxnSpPr>
        <p:spPr>
          <a:xfrm>
            <a:off x="7487925" y="2794682"/>
            <a:ext cx="362602" cy="200533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433DF69-390E-40EF-948F-B5863CA0931E}"/>
              </a:ext>
            </a:extLst>
          </p:cNvPr>
          <p:cNvCxnSpPr>
            <a:cxnSpLocks/>
          </p:cNvCxnSpPr>
          <p:nvPr/>
        </p:nvCxnSpPr>
        <p:spPr>
          <a:xfrm>
            <a:off x="7463295" y="2974915"/>
            <a:ext cx="730288" cy="998483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9470AAC-BC98-4F65-AABC-CAF4776E38A8}"/>
              </a:ext>
            </a:extLst>
          </p:cNvPr>
          <p:cNvCxnSpPr>
            <a:cxnSpLocks/>
          </p:cNvCxnSpPr>
          <p:nvPr/>
        </p:nvCxnSpPr>
        <p:spPr>
          <a:xfrm>
            <a:off x="8315127" y="3445996"/>
            <a:ext cx="204363" cy="293576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6A9180F-282A-4A9E-B1FC-521E66D11767}"/>
              </a:ext>
            </a:extLst>
          </p:cNvPr>
          <p:cNvCxnSpPr>
            <a:cxnSpLocks/>
          </p:cNvCxnSpPr>
          <p:nvPr/>
        </p:nvCxnSpPr>
        <p:spPr>
          <a:xfrm>
            <a:off x="9960780" y="4040608"/>
            <a:ext cx="983511" cy="13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ylinder 61">
            <a:extLst>
              <a:ext uri="{FF2B5EF4-FFF2-40B4-BE49-F238E27FC236}">
                <a16:creationId xmlns:a16="http://schemas.microsoft.com/office/drawing/2014/main" id="{1C2FB88F-2C33-4FD8-8385-28A19166424E}"/>
              </a:ext>
            </a:extLst>
          </p:cNvPr>
          <p:cNvSpPr/>
          <p:nvPr/>
        </p:nvSpPr>
        <p:spPr>
          <a:xfrm>
            <a:off x="10875982" y="3532976"/>
            <a:ext cx="917454" cy="10685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04569C91-D874-489E-9E57-DC17D695CB8C}"/>
              </a:ext>
            </a:extLst>
          </p:cNvPr>
          <p:cNvSpPr/>
          <p:nvPr/>
        </p:nvSpPr>
        <p:spPr>
          <a:xfrm rot="5400000">
            <a:off x="3655899" y="3957437"/>
            <a:ext cx="356191" cy="1953731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EDF19478-F498-4EFB-A38F-98B1220B2D35}"/>
              </a:ext>
            </a:extLst>
          </p:cNvPr>
          <p:cNvSpPr/>
          <p:nvPr/>
        </p:nvSpPr>
        <p:spPr>
          <a:xfrm rot="5400000">
            <a:off x="6376336" y="3957437"/>
            <a:ext cx="356191" cy="1953731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3B627E44-9A78-4DB1-9691-EFA30FC470AF}"/>
              </a:ext>
            </a:extLst>
          </p:cNvPr>
          <p:cNvSpPr/>
          <p:nvPr/>
        </p:nvSpPr>
        <p:spPr>
          <a:xfrm rot="5400000">
            <a:off x="8786759" y="3896114"/>
            <a:ext cx="356191" cy="1953731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560B1A-0BE1-474E-B7B5-49C78BA844D2}"/>
              </a:ext>
            </a:extLst>
          </p:cNvPr>
          <p:cNvSpPr txBox="1"/>
          <p:nvPr/>
        </p:nvSpPr>
        <p:spPr>
          <a:xfrm>
            <a:off x="2062241" y="5129898"/>
            <a:ext cx="2807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 </a:t>
            </a:r>
            <a:r>
              <a:rPr lang="fr-FR" dirty="0" err="1"/>
              <a:t>Specific</a:t>
            </a:r>
            <a:r>
              <a:rPr lang="fr-FR" dirty="0"/>
              <a:t> to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dirty="0"/>
              <a:t>Message &lt;-&gt; </a:t>
            </a:r>
            <a:r>
              <a:rPr lang="fr-FR" dirty="0" err="1"/>
              <a:t>internal</a:t>
            </a:r>
            <a:r>
              <a:rPr lang="fr-FR" dirty="0"/>
              <a:t> DTO</a:t>
            </a:r>
          </a:p>
          <a:p>
            <a:r>
              <a:rPr lang="fr-FR" dirty="0" err="1"/>
              <a:t>writeMsgTo</a:t>
            </a:r>
            <a:r>
              <a:rPr lang="fr-FR" dirty="0"/>
              <a:t>() / </a:t>
            </a:r>
            <a:r>
              <a:rPr lang="fr-FR" dirty="0" err="1"/>
              <a:t>parseFrom</a:t>
            </a:r>
            <a:r>
              <a:rPr lang="fr-FR" dirty="0"/>
              <a:t>()</a:t>
            </a:r>
          </a:p>
          <a:p>
            <a:r>
              <a:rPr lang="fr-FR" dirty="0"/>
              <a:t>(</a:t>
            </a:r>
            <a:r>
              <a:rPr lang="fr-FR" b="1" dirty="0"/>
              <a:t>SOLID = </a:t>
            </a:r>
            <a:r>
              <a:rPr lang="fr-FR" b="1" dirty="0" err="1"/>
              <a:t>protocol</a:t>
            </a:r>
            <a:r>
              <a:rPr lang="fr-FR" b="1" dirty="0"/>
              <a:t> mapping</a:t>
            </a:r>
            <a:r>
              <a:rPr lang="fr-FR" dirty="0"/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213AA6-6EE2-45AA-A82C-C38C03186164}"/>
              </a:ext>
            </a:extLst>
          </p:cNvPr>
          <p:cNvSpPr txBox="1"/>
          <p:nvPr/>
        </p:nvSpPr>
        <p:spPr>
          <a:xfrm>
            <a:off x="5394214" y="5100918"/>
            <a:ext cx="24563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Shared</a:t>
            </a:r>
            <a:r>
              <a:rPr lang="fr-FR" dirty="0"/>
              <a:t> business </a:t>
            </a:r>
            <a:r>
              <a:rPr lang="fr-FR" dirty="0" err="1"/>
              <a:t>facade</a:t>
            </a:r>
            <a:endParaRPr lang="fr-FR" dirty="0"/>
          </a:p>
          <a:p>
            <a:r>
              <a:rPr lang="fr-FR" dirty="0" err="1"/>
              <a:t>map</a:t>
            </a:r>
            <a:r>
              <a:rPr lang="fr-FR" dirty="0"/>
              <a:t> DTO &lt;-&gt; </a:t>
            </a:r>
            <a:r>
              <a:rPr lang="fr-FR" dirty="0" err="1"/>
              <a:t>Entity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Transaction</a:t>
            </a:r>
          </a:p>
          <a:p>
            <a:r>
              <a:rPr lang="fr-FR" dirty="0"/>
              <a:t>dto2entity / entity2dto </a:t>
            </a:r>
          </a:p>
          <a:p>
            <a:r>
              <a:rPr lang="fr-FR" dirty="0"/>
              <a:t>(SOLID = </a:t>
            </a:r>
            <a:r>
              <a:rPr lang="fr-FR" b="1" dirty="0"/>
              <a:t>XA </a:t>
            </a:r>
            <a:r>
              <a:rPr lang="fr-FR" b="1" dirty="0" err="1"/>
              <a:t>boundary</a:t>
            </a:r>
            <a:r>
              <a:rPr lang="fr-FR" dirty="0"/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7964C2-7E79-47B9-8EC2-D65C1582E14D}"/>
              </a:ext>
            </a:extLst>
          </p:cNvPr>
          <p:cNvSpPr txBox="1"/>
          <p:nvPr/>
        </p:nvSpPr>
        <p:spPr>
          <a:xfrm>
            <a:off x="7987989" y="5129898"/>
            <a:ext cx="271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Low-</a:t>
            </a:r>
            <a:r>
              <a:rPr lang="fr-FR" dirty="0" err="1"/>
              <a:t>level</a:t>
            </a:r>
            <a:r>
              <a:rPr lang="fr-FR" dirty="0"/>
              <a:t> business code</a:t>
            </a:r>
          </a:p>
          <a:p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Entity</a:t>
            </a:r>
            <a:r>
              <a:rPr lang="fr-FR" dirty="0"/>
              <a:t> classes, SQL</a:t>
            </a:r>
          </a:p>
        </p:txBody>
      </p:sp>
    </p:spTree>
    <p:extLst>
      <p:ext uri="{BB962C8B-B14F-4D97-AF65-F5344CB8AC3E}">
        <p14:creationId xmlns:p14="http://schemas.microsoft.com/office/powerpoint/2010/main" val="1017318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6568-DB09-4AC5-B93A-A0738C7F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gRPC</a:t>
            </a:r>
            <a:r>
              <a:rPr lang="fr-FR" dirty="0"/>
              <a:t> / </a:t>
            </a:r>
            <a:r>
              <a:rPr lang="fr-FR" dirty="0" err="1"/>
              <a:t>protobuf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designed</a:t>
            </a:r>
            <a:r>
              <a:rPr lang="fr-FR" dirty="0"/>
              <a:t> for </a:t>
            </a:r>
            <a:r>
              <a:rPr lang="fr-FR" dirty="0" err="1"/>
              <a:t>backward</a:t>
            </a:r>
            <a:r>
              <a:rPr lang="fr-FR" dirty="0"/>
              <a:t> compatibility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8E65C-1D0F-4033-9F87-E4786D9BFD4D}"/>
              </a:ext>
            </a:extLst>
          </p:cNvPr>
          <p:cNvSpPr txBox="1"/>
          <p:nvPr/>
        </p:nvSpPr>
        <p:spPr>
          <a:xfrm>
            <a:off x="3514060" y="3354572"/>
            <a:ext cx="71390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Zooming</a:t>
            </a:r>
            <a:r>
              <a:rPr lang="fr-FR" sz="2800" dirty="0"/>
              <a:t> on </a:t>
            </a:r>
            <a:r>
              <a:rPr lang="fr-FR" sz="2800" dirty="0" err="1"/>
              <a:t>backward</a:t>
            </a:r>
            <a:r>
              <a:rPr lang="fr-FR" sz="2800" dirty="0"/>
              <a:t> compatibility</a:t>
            </a:r>
          </a:p>
          <a:p>
            <a:r>
              <a:rPr lang="fr-FR" sz="2800" dirty="0"/>
              <a:t>… </a:t>
            </a:r>
            <a:r>
              <a:rPr lang="fr-FR" sz="2800" dirty="0" err="1"/>
              <a:t>ideas</a:t>
            </a:r>
            <a:r>
              <a:rPr lang="fr-FR" sz="2800" dirty="0"/>
              <a:t> for </a:t>
            </a:r>
            <a:r>
              <a:rPr lang="fr-FR" sz="2800" dirty="0" err="1"/>
              <a:t>Rest</a:t>
            </a:r>
            <a:r>
              <a:rPr lang="fr-FR" sz="2800" dirty="0"/>
              <a:t> / </a:t>
            </a:r>
            <a:r>
              <a:rPr lang="fr-FR" sz="2800" dirty="0" err="1"/>
              <a:t>Json</a:t>
            </a:r>
            <a:r>
              <a:rPr lang="fr-FR" sz="2800" dirty="0"/>
              <a:t> </a:t>
            </a:r>
            <a:r>
              <a:rPr lang="fr-FR" sz="2800" dirty="0" err="1"/>
              <a:t>backward</a:t>
            </a:r>
            <a:r>
              <a:rPr lang="fr-FR" sz="2800" dirty="0"/>
              <a:t> compatibility ?</a:t>
            </a:r>
          </a:p>
        </p:txBody>
      </p:sp>
    </p:spTree>
    <p:extLst>
      <p:ext uri="{BB962C8B-B14F-4D97-AF65-F5344CB8AC3E}">
        <p14:creationId xmlns:p14="http://schemas.microsoft.com/office/powerpoint/2010/main" val="2379465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:  </a:t>
            </a:r>
            <a:r>
              <a:rPr lang="fr-FR" dirty="0" err="1"/>
              <a:t>Fixed</a:t>
            </a:r>
            <a:r>
              <a:rPr lang="fr-FR" dirty="0"/>
              <a:t> / support version upgrade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61CF9-5D3D-4E3A-B6E5-C37645889B8D}"/>
              </a:ext>
            </a:extLst>
          </p:cNvPr>
          <p:cNvSpPr txBox="1"/>
          <p:nvPr/>
        </p:nvSpPr>
        <p:spPr>
          <a:xfrm>
            <a:off x="2966484" y="2179674"/>
            <a:ext cx="5598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Backward</a:t>
            </a:r>
            <a:r>
              <a:rPr lang="fr-FR" sz="2800" dirty="0"/>
              <a:t>-compatibility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mandatory</a:t>
            </a:r>
            <a:endParaRPr lang="fr-F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D680F-77BF-46B5-8499-53EA6F65653A}"/>
              </a:ext>
            </a:extLst>
          </p:cNvPr>
          <p:cNvSpPr txBox="1"/>
          <p:nvPr/>
        </p:nvSpPr>
        <p:spPr>
          <a:xfrm>
            <a:off x="2966484" y="2971688"/>
            <a:ext cx="6002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Still</a:t>
            </a:r>
            <a:r>
              <a:rPr lang="fr-FR" sz="2800" dirty="0"/>
              <a:t> </a:t>
            </a:r>
            <a:r>
              <a:rPr lang="fr-FR" sz="2800" dirty="0" err="1"/>
              <a:t>evolutivity</a:t>
            </a:r>
            <a:r>
              <a:rPr lang="fr-FR" sz="2800" dirty="0"/>
              <a:t> possible ?    </a:t>
            </a:r>
            <a:r>
              <a:rPr lang="fr-FR" sz="2800" dirty="0" err="1"/>
              <a:t>Better</a:t>
            </a:r>
            <a:r>
              <a:rPr lang="fr-FR" sz="2800" dirty="0"/>
              <a:t> if </a:t>
            </a:r>
            <a:r>
              <a:rPr lang="fr-FR" sz="2800" dirty="0" err="1"/>
              <a:t>true</a:t>
            </a:r>
            <a:endParaRPr lang="fr-FR" sz="2800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B00410E-BF9C-4DD3-B745-7F9DC906E4A5}"/>
              </a:ext>
            </a:extLst>
          </p:cNvPr>
          <p:cNvSpPr/>
          <p:nvPr/>
        </p:nvSpPr>
        <p:spPr>
          <a:xfrm rot="16200000">
            <a:off x="3850316" y="3704117"/>
            <a:ext cx="287079" cy="2974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58A168-19CC-4AF4-910E-FA43592E0CD2}"/>
              </a:ext>
            </a:extLst>
          </p:cNvPr>
          <p:cNvCxnSpPr/>
          <p:nvPr/>
        </p:nvCxnSpPr>
        <p:spPr>
          <a:xfrm>
            <a:off x="2822943" y="4954772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2B59BB-D231-4345-A43F-410125D6A2BA}"/>
              </a:ext>
            </a:extLst>
          </p:cNvPr>
          <p:cNvSpPr txBox="1"/>
          <p:nvPr/>
        </p:nvSpPr>
        <p:spPr>
          <a:xfrm>
            <a:off x="2620004" y="5550193"/>
            <a:ext cx="1240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V0</a:t>
            </a:r>
          </a:p>
          <a:p>
            <a:endParaRPr lang="fr-FR" dirty="0"/>
          </a:p>
          <a:p>
            <a:r>
              <a:rPr lang="fr-FR" dirty="0"/>
              <a:t>5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endParaRPr lang="fr-F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4B9F0A-4677-4AD5-9E13-F46C7B68FF64}"/>
              </a:ext>
            </a:extLst>
          </p:cNvPr>
          <p:cNvCxnSpPr/>
          <p:nvPr/>
        </p:nvCxnSpPr>
        <p:spPr>
          <a:xfrm>
            <a:off x="4013347" y="4930848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8957A9-E956-4561-BED9-6D53B87578C9}"/>
              </a:ext>
            </a:extLst>
          </p:cNvPr>
          <p:cNvSpPr txBox="1"/>
          <p:nvPr/>
        </p:nvSpPr>
        <p:spPr>
          <a:xfrm>
            <a:off x="3810407" y="554487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C2EBC-938E-4FA3-83B3-F1A30D593DDC}"/>
              </a:ext>
            </a:extLst>
          </p:cNvPr>
          <p:cNvCxnSpPr/>
          <p:nvPr/>
        </p:nvCxnSpPr>
        <p:spPr>
          <a:xfrm>
            <a:off x="5051068" y="4930848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07C0DE-F896-4E90-B877-1C832E2DB233}"/>
              </a:ext>
            </a:extLst>
          </p:cNvPr>
          <p:cNvSpPr txBox="1"/>
          <p:nvPr/>
        </p:nvSpPr>
        <p:spPr>
          <a:xfrm>
            <a:off x="4848128" y="5544877"/>
            <a:ext cx="1423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V2</a:t>
            </a:r>
          </a:p>
          <a:p>
            <a:r>
              <a:rPr lang="fr-FR" dirty="0" err="1"/>
              <a:t>experimental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27C23-5E45-4611-8A04-46F0219647DE}"/>
              </a:ext>
            </a:extLst>
          </p:cNvPr>
          <p:cNvSpPr txBox="1"/>
          <p:nvPr/>
        </p:nvSpPr>
        <p:spPr>
          <a:xfrm>
            <a:off x="1296642" y="4463031"/>
            <a:ext cx="120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PAST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3D8C1-039E-43F3-9A1B-5155BF8AEFBD}"/>
              </a:ext>
            </a:extLst>
          </p:cNvPr>
          <p:cNvSpPr txBox="1"/>
          <p:nvPr/>
        </p:nvSpPr>
        <p:spPr>
          <a:xfrm>
            <a:off x="5203750" y="4460475"/>
            <a:ext cx="174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PRESENT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89D22-51D6-4973-9D1C-38D7AAFF8F26}"/>
              </a:ext>
            </a:extLst>
          </p:cNvPr>
          <p:cNvSpPr txBox="1"/>
          <p:nvPr/>
        </p:nvSpPr>
        <p:spPr>
          <a:xfrm>
            <a:off x="8564940" y="4448172"/>
            <a:ext cx="174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FUTURE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0CC9D2-11D2-440B-BBE5-0F6E2BB0D194}"/>
              </a:ext>
            </a:extLst>
          </p:cNvPr>
          <p:cNvSpPr txBox="1"/>
          <p:nvPr/>
        </p:nvSpPr>
        <p:spPr>
          <a:xfrm>
            <a:off x="7582126" y="5358808"/>
            <a:ext cx="41770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Future = </a:t>
            </a:r>
            <a:r>
              <a:rPr lang="fr-FR" sz="2000" dirty="0" err="1"/>
              <a:t>unknown</a:t>
            </a:r>
            <a:endParaRPr lang="fr-FR" sz="2000" dirty="0"/>
          </a:p>
          <a:p>
            <a:r>
              <a:rPr lang="fr-FR" sz="2000" dirty="0" err="1"/>
              <a:t>Only</a:t>
            </a:r>
            <a:r>
              <a:rPr lang="fr-FR" sz="2000" dirty="0"/>
              <a:t> 1 </a:t>
            </a:r>
            <a:r>
              <a:rPr lang="fr-FR" sz="2000" dirty="0" err="1"/>
              <a:t>known</a:t>
            </a:r>
            <a:r>
              <a:rPr lang="fr-FR" sz="2000" dirty="0"/>
              <a:t> </a:t>
            </a:r>
            <a:r>
              <a:rPr lang="fr-FR" sz="2000" dirty="0" err="1"/>
              <a:t>fact</a:t>
            </a:r>
            <a:r>
              <a:rPr lang="fr-FR" sz="2000" dirty="0"/>
              <a:t> = </a:t>
            </a:r>
            <a:r>
              <a:rPr lang="fr-FR" sz="2000" dirty="0" err="1"/>
              <a:t>things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change</a:t>
            </a:r>
          </a:p>
          <a:p>
            <a:r>
              <a:rPr lang="fr-FR" sz="2000" dirty="0"/>
              <a:t>…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possible to </a:t>
            </a:r>
            <a:r>
              <a:rPr lang="fr-FR" sz="2000" dirty="0" err="1"/>
              <a:t>keep</a:t>
            </a:r>
            <a:r>
              <a:rPr lang="fr-FR" sz="2000" dirty="0"/>
              <a:t> </a:t>
            </a:r>
            <a:r>
              <a:rPr lang="fr-FR" sz="2000" dirty="0" err="1"/>
              <a:t>today</a:t>
            </a:r>
            <a:r>
              <a:rPr lang="fr-FR" sz="2000" dirty="0"/>
              <a:t> </a:t>
            </a:r>
            <a:r>
              <a:rPr lang="fr-FR" sz="2000" dirty="0" err="1"/>
              <a:t>vX.Y.Z</a:t>
            </a:r>
            <a:r>
              <a:rPr lang="fr-FR" sz="2000" dirty="0"/>
              <a:t>?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8E9EF8D-604B-456E-A14C-66569FF41D9F}"/>
              </a:ext>
            </a:extLst>
          </p:cNvPr>
          <p:cNvSpPr/>
          <p:nvPr/>
        </p:nvSpPr>
        <p:spPr>
          <a:xfrm rot="16200000">
            <a:off x="8484623" y="3728039"/>
            <a:ext cx="287079" cy="2974458"/>
          </a:xfrm>
          <a:prstGeom prst="downArrow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308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Dynamic </a:t>
            </a:r>
            <a:r>
              <a:rPr lang="fr-FR" dirty="0" err="1"/>
              <a:t>Schema</a:t>
            </a:r>
            <a:r>
              <a:rPr lang="fr-FR" dirty="0"/>
              <a:t>:  </a:t>
            </a:r>
            <a:r>
              <a:rPr lang="fr-FR" dirty="0" err="1"/>
              <a:t>Protobuf</a:t>
            </a:r>
            <a:r>
              <a:rPr lang="fr-FR" dirty="0"/>
              <a:t>, </a:t>
            </a:r>
            <a:r>
              <a:rPr lang="fr-FR" dirty="0" err="1"/>
              <a:t>gRPC</a:t>
            </a:r>
            <a:br>
              <a:rPr lang="fr-FR" dirty="0"/>
            </a:br>
            <a:r>
              <a:rPr lang="fr-FR" dirty="0" err="1"/>
              <a:t>compiled</a:t>
            </a:r>
            <a:r>
              <a:rPr lang="fr-FR" dirty="0"/>
              <a:t> </a:t>
            </a:r>
            <a:r>
              <a:rPr lang="fr-FR" dirty="0" err="1"/>
              <a:t>Versioned</a:t>
            </a:r>
            <a:r>
              <a:rPr lang="fr-FR" dirty="0"/>
              <a:t> Fields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D1D8D-3EFB-40FC-A389-55AFDA24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60" y="2968532"/>
            <a:ext cx="9110795" cy="3591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8A6D99-F45A-4EAA-901A-C4C2662D5969}"/>
              </a:ext>
            </a:extLst>
          </p:cNvPr>
          <p:cNvSpPr txBox="1"/>
          <p:nvPr/>
        </p:nvSpPr>
        <p:spPr>
          <a:xfrm>
            <a:off x="1720390" y="2241594"/>
            <a:ext cx="9239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 </a:t>
            </a:r>
            <a:r>
              <a:rPr lang="fr-FR" sz="3200" dirty="0" err="1"/>
              <a:t>schema</a:t>
            </a:r>
            <a:r>
              <a:rPr lang="fr-FR" sz="3200" dirty="0"/>
              <a:t>, all </a:t>
            </a:r>
            <a:r>
              <a:rPr lang="fr-FR" sz="3200" dirty="0" err="1"/>
              <a:t>fields</a:t>
            </a:r>
            <a:r>
              <a:rPr lang="fr-FR" sz="3200" dirty="0"/>
              <a:t> are </a:t>
            </a:r>
            <a:r>
              <a:rPr lang="fr-FR" sz="3200" dirty="0" err="1"/>
              <a:t>numbered</a:t>
            </a:r>
            <a:r>
              <a:rPr lang="fr-FR" sz="3200" dirty="0"/>
              <a:t> (unique ID)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1821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Dynamic Messages, </a:t>
            </a:r>
            <a:r>
              <a:rPr lang="fr-FR" dirty="0" err="1"/>
              <a:t>Schema</a:t>
            </a:r>
            <a:r>
              <a:rPr lang="fr-FR" dirty="0"/>
              <a:t>-compatible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BD07F-BA3A-411C-98F1-DD2945497C46}"/>
              </a:ext>
            </a:extLst>
          </p:cNvPr>
          <p:cNvSpPr txBox="1"/>
          <p:nvPr/>
        </p:nvSpPr>
        <p:spPr>
          <a:xfrm>
            <a:off x="158064" y="2188362"/>
            <a:ext cx="48764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 Messages</a:t>
            </a:r>
          </a:p>
          <a:p>
            <a:r>
              <a:rPr lang="fr-FR" sz="2800" dirty="0"/>
              <a:t>« </a:t>
            </a:r>
            <a:r>
              <a:rPr lang="fr-FR" sz="2800" dirty="0" err="1"/>
              <a:t>Map</a:t>
            </a:r>
            <a:r>
              <a:rPr lang="fr-FR" sz="2800" dirty="0"/>
              <a:t>&lt;</a:t>
            </a:r>
            <a:r>
              <a:rPr lang="fr-FR" sz="2800" dirty="0" err="1"/>
              <a:t>FieldId</a:t>
            </a:r>
            <a:r>
              <a:rPr lang="fr-FR" sz="2800" dirty="0"/>
              <a:t>, Value&gt; »</a:t>
            </a:r>
          </a:p>
          <a:p>
            <a:endParaRPr lang="fr-FR" sz="2800" dirty="0"/>
          </a:p>
          <a:p>
            <a:r>
              <a:rPr lang="fr-FR" sz="2800" dirty="0" err="1"/>
              <a:t>fieldId</a:t>
            </a:r>
            <a:r>
              <a:rPr lang="fr-FR" sz="2800" dirty="0"/>
              <a:t> looks « </a:t>
            </a:r>
            <a:r>
              <a:rPr lang="fr-FR" sz="2800" dirty="0" err="1"/>
              <a:t>unneccessary</a:t>
            </a:r>
            <a:r>
              <a:rPr lang="fr-FR" sz="2800" dirty="0"/>
              <a:t> »</a:t>
            </a:r>
          </a:p>
          <a:p>
            <a:endParaRPr lang="fr-FR" sz="2800" dirty="0"/>
          </a:p>
          <a:p>
            <a:r>
              <a:rPr lang="fr-FR" sz="2800" dirty="0"/>
              <a:t>Small extra </a:t>
            </a:r>
            <a:r>
              <a:rPr lang="fr-FR" sz="2800" dirty="0" err="1"/>
              <a:t>cost</a:t>
            </a:r>
            <a:r>
              <a:rPr lang="fr-FR" sz="2800" dirty="0"/>
              <a:t> </a:t>
            </a:r>
          </a:p>
          <a:p>
            <a:r>
              <a:rPr lang="fr-FR" sz="2800" dirty="0"/>
              <a:t>  … Great compatibility</a:t>
            </a:r>
          </a:p>
        </p:txBody>
      </p:sp>
      <p:sp>
        <p:nvSpPr>
          <p:cNvPr id="7" name="Flowchart: Card 6">
            <a:extLst>
              <a:ext uri="{FF2B5EF4-FFF2-40B4-BE49-F238E27FC236}">
                <a16:creationId xmlns:a16="http://schemas.microsoft.com/office/drawing/2014/main" id="{57F5BE05-D1A6-4B0D-8256-39EB7F688B55}"/>
              </a:ext>
            </a:extLst>
          </p:cNvPr>
          <p:cNvSpPr/>
          <p:nvPr/>
        </p:nvSpPr>
        <p:spPr>
          <a:xfrm>
            <a:off x="9082646" y="2452695"/>
            <a:ext cx="1398181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3B7DF-C461-4040-8A2C-99C1DECFF4CE}"/>
              </a:ext>
            </a:extLst>
          </p:cNvPr>
          <p:cNvSpPr txBox="1"/>
          <p:nvPr/>
        </p:nvSpPr>
        <p:spPr>
          <a:xfrm>
            <a:off x="8405963" y="2039206"/>
            <a:ext cx="318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messages </a:t>
            </a:r>
            <a:r>
              <a:rPr lang="fr-FR" dirty="0" err="1"/>
              <a:t>from</a:t>
            </a:r>
            <a:r>
              <a:rPr lang="fr-FR" dirty="0"/>
              <a:t> v0 .proto format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4510-5724-4735-BACB-0301F7B74A85}"/>
              </a:ext>
            </a:extLst>
          </p:cNvPr>
          <p:cNvSpPr txBox="1"/>
          <p:nvPr/>
        </p:nvSpPr>
        <p:spPr>
          <a:xfrm>
            <a:off x="9131426" y="250793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</a:t>
            </a:r>
          </a:p>
        </p:txBody>
      </p:sp>
      <p:sp>
        <p:nvSpPr>
          <p:cNvPr id="11" name="Flowchart: Card 10">
            <a:extLst>
              <a:ext uri="{FF2B5EF4-FFF2-40B4-BE49-F238E27FC236}">
                <a16:creationId xmlns:a16="http://schemas.microsoft.com/office/drawing/2014/main" id="{F2863E22-479F-4F01-946B-30C14BDCF559}"/>
              </a:ext>
            </a:extLst>
          </p:cNvPr>
          <p:cNvSpPr/>
          <p:nvPr/>
        </p:nvSpPr>
        <p:spPr>
          <a:xfrm>
            <a:off x="9077330" y="4181305"/>
            <a:ext cx="2399610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A3BD0-39E3-428B-AA6E-7DE7F1849A09}"/>
              </a:ext>
            </a:extLst>
          </p:cNvPr>
          <p:cNvSpPr txBox="1"/>
          <p:nvPr/>
        </p:nvSpPr>
        <p:spPr>
          <a:xfrm>
            <a:off x="8450847" y="3708568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v1 .proto format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3AEA2-E76F-4575-9953-A35C89E77685}"/>
              </a:ext>
            </a:extLst>
          </p:cNvPr>
          <p:cNvSpPr txBox="1"/>
          <p:nvPr/>
        </p:nvSpPr>
        <p:spPr>
          <a:xfrm>
            <a:off x="9131426" y="4236540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», 2: « </a:t>
            </a:r>
            <a:r>
              <a:rPr lang="fr-FR" dirty="0" err="1"/>
              <a:t>blue</a:t>
            </a:r>
            <a:r>
              <a:rPr lang="fr-FR" dirty="0"/>
              <a:t> »</a:t>
            </a:r>
          </a:p>
        </p:txBody>
      </p:sp>
      <p:sp>
        <p:nvSpPr>
          <p:cNvPr id="14" name="Flowchart: Card 13">
            <a:extLst>
              <a:ext uri="{FF2B5EF4-FFF2-40B4-BE49-F238E27FC236}">
                <a16:creationId xmlns:a16="http://schemas.microsoft.com/office/drawing/2014/main" id="{18FDB931-134A-47B9-8B5C-147D18D69DDA}"/>
              </a:ext>
            </a:extLst>
          </p:cNvPr>
          <p:cNvSpPr/>
          <p:nvPr/>
        </p:nvSpPr>
        <p:spPr>
          <a:xfrm>
            <a:off x="9077330" y="5791990"/>
            <a:ext cx="3017205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E9C28-A6B5-4A24-A5BF-996EC3A8816B}"/>
              </a:ext>
            </a:extLst>
          </p:cNvPr>
          <p:cNvSpPr txBox="1"/>
          <p:nvPr/>
        </p:nvSpPr>
        <p:spPr>
          <a:xfrm>
            <a:off x="9026873" y="5861749"/>
            <a:ext cx="316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1: « Hello », 3: « 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}»</a:t>
            </a:r>
          </a:p>
        </p:txBody>
      </p:sp>
      <p:pic>
        <p:nvPicPr>
          <p:cNvPr id="2054" name="Picture 6" descr="File Format Exe Icon, PNG ClipArt Image | IconBug.com">
            <a:extLst>
              <a:ext uri="{FF2B5EF4-FFF2-40B4-BE49-F238E27FC236}">
                <a16:creationId xmlns:a16="http://schemas.microsoft.com/office/drawing/2014/main" id="{49DB16F5-D0DA-4557-9158-F320AD16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19" y="2201710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475E7-3FE8-4F94-B38E-26BA84BFCD9C}"/>
              </a:ext>
            </a:extLst>
          </p:cNvPr>
          <p:cNvSpPr txBox="1"/>
          <p:nvPr/>
        </p:nvSpPr>
        <p:spPr>
          <a:xfrm>
            <a:off x="6595118" y="1827977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client-v0.exe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48C2E-FBFC-4DEF-8404-B46B3D1631CD}"/>
              </a:ext>
            </a:extLst>
          </p:cNvPr>
          <p:cNvSpPr txBox="1"/>
          <p:nvPr/>
        </p:nvSpPr>
        <p:spPr>
          <a:xfrm>
            <a:off x="8574508" y="5383465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v2 .proto format</a:t>
            </a:r>
          </a:p>
        </p:txBody>
      </p:sp>
      <p:pic>
        <p:nvPicPr>
          <p:cNvPr id="20" name="Picture 6" descr="File Format Exe Icon, PNG ClipArt Image | IconBug.com">
            <a:extLst>
              <a:ext uri="{FF2B5EF4-FFF2-40B4-BE49-F238E27FC236}">
                <a16:creationId xmlns:a16="http://schemas.microsoft.com/office/drawing/2014/main" id="{13AF8DBD-47A2-4234-818C-CFEE9D95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82" y="3802733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0E92EB-0F79-41C4-9D7A-CBD5517830A1}"/>
              </a:ext>
            </a:extLst>
          </p:cNvPr>
          <p:cNvSpPr txBox="1"/>
          <p:nvPr/>
        </p:nvSpPr>
        <p:spPr>
          <a:xfrm>
            <a:off x="6623081" y="3429000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client-v1.exe</a:t>
            </a:r>
          </a:p>
        </p:txBody>
      </p:sp>
      <p:pic>
        <p:nvPicPr>
          <p:cNvPr id="22" name="Picture 6" descr="File Format Exe Icon, PNG ClipArt Image | IconBug.com">
            <a:extLst>
              <a:ext uri="{FF2B5EF4-FFF2-40B4-BE49-F238E27FC236}">
                <a16:creationId xmlns:a16="http://schemas.microsoft.com/office/drawing/2014/main" id="{956E0898-80A3-4249-9B8F-B775AF12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82" y="5547296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1D4CAA-BB3A-4E67-8C3F-B845F86ED25A}"/>
              </a:ext>
            </a:extLst>
          </p:cNvPr>
          <p:cNvSpPr txBox="1"/>
          <p:nvPr/>
        </p:nvSpPr>
        <p:spPr>
          <a:xfrm>
            <a:off x="6623081" y="5173563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client-v2.exe</a:t>
            </a:r>
          </a:p>
        </p:txBody>
      </p:sp>
      <p:sp>
        <p:nvSpPr>
          <p:cNvPr id="5" name="Flowchart: Card 4">
            <a:extLst>
              <a:ext uri="{FF2B5EF4-FFF2-40B4-BE49-F238E27FC236}">
                <a16:creationId xmlns:a16="http://schemas.microsoft.com/office/drawing/2014/main" id="{660F56B1-60B4-407C-90F5-007AE58A22AE}"/>
              </a:ext>
            </a:extLst>
          </p:cNvPr>
          <p:cNvSpPr/>
          <p:nvPr/>
        </p:nvSpPr>
        <p:spPr>
          <a:xfrm>
            <a:off x="5083296" y="2393507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9CF93-355B-440E-B674-3885CE8A3376}"/>
              </a:ext>
            </a:extLst>
          </p:cNvPr>
          <p:cNvSpPr txBox="1"/>
          <p:nvPr/>
        </p:nvSpPr>
        <p:spPr>
          <a:xfrm>
            <a:off x="4958401" y="2024175"/>
            <a:ext cx="75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DD52C74-9AEC-405D-8219-451EE472B76E}"/>
              </a:ext>
            </a:extLst>
          </p:cNvPr>
          <p:cNvSpPr/>
          <p:nvPr/>
        </p:nvSpPr>
        <p:spPr>
          <a:xfrm rot="16200000">
            <a:off x="6050854" y="2327048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67497D8-8420-4D5B-A2EA-5A15703E0BBC}"/>
              </a:ext>
            </a:extLst>
          </p:cNvPr>
          <p:cNvSpPr/>
          <p:nvPr/>
        </p:nvSpPr>
        <p:spPr>
          <a:xfrm rot="16200000">
            <a:off x="8177333" y="23910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A491C8D0-5B72-4F9B-9C4D-A6C70EF2D7F8}"/>
              </a:ext>
            </a:extLst>
          </p:cNvPr>
          <p:cNvSpPr/>
          <p:nvPr/>
        </p:nvSpPr>
        <p:spPr>
          <a:xfrm rot="16200000">
            <a:off x="8329733" y="25434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CC64C6FE-B3F6-4CDC-86A8-C026704F5922}"/>
              </a:ext>
            </a:extLst>
          </p:cNvPr>
          <p:cNvSpPr/>
          <p:nvPr/>
        </p:nvSpPr>
        <p:spPr>
          <a:xfrm rot="16200000">
            <a:off x="8482133" y="26958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owchart: Card 29">
            <a:extLst>
              <a:ext uri="{FF2B5EF4-FFF2-40B4-BE49-F238E27FC236}">
                <a16:creationId xmlns:a16="http://schemas.microsoft.com/office/drawing/2014/main" id="{CC5F3410-5925-414A-950F-FA19D6439C8D}"/>
              </a:ext>
            </a:extLst>
          </p:cNvPr>
          <p:cNvSpPr/>
          <p:nvPr/>
        </p:nvSpPr>
        <p:spPr>
          <a:xfrm>
            <a:off x="5048985" y="4082504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F236C-ED2D-4A49-AF6B-38AC33CAEE45}"/>
              </a:ext>
            </a:extLst>
          </p:cNvPr>
          <p:cNvSpPr txBox="1"/>
          <p:nvPr/>
        </p:nvSpPr>
        <p:spPr>
          <a:xfrm>
            <a:off x="4924090" y="3713172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.proto~1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6888DF2-1574-45F3-9372-0DDB2E80DE63}"/>
              </a:ext>
            </a:extLst>
          </p:cNvPr>
          <p:cNvSpPr/>
          <p:nvPr/>
        </p:nvSpPr>
        <p:spPr>
          <a:xfrm rot="16200000">
            <a:off x="6016543" y="4016045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97300998-D66C-4193-A6DB-17FEA056F220}"/>
              </a:ext>
            </a:extLst>
          </p:cNvPr>
          <p:cNvSpPr/>
          <p:nvPr/>
        </p:nvSpPr>
        <p:spPr>
          <a:xfrm>
            <a:off x="5048985" y="5805316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429713-5105-44F5-832C-E95A70243716}"/>
              </a:ext>
            </a:extLst>
          </p:cNvPr>
          <p:cNvSpPr txBox="1"/>
          <p:nvPr/>
        </p:nvSpPr>
        <p:spPr>
          <a:xfrm>
            <a:off x="4924090" y="5435984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.proto~2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92333AD-E975-4FAB-A25F-DD9D719D2A9E}"/>
              </a:ext>
            </a:extLst>
          </p:cNvPr>
          <p:cNvSpPr/>
          <p:nvPr/>
        </p:nvSpPr>
        <p:spPr>
          <a:xfrm rot="16200000">
            <a:off x="6016543" y="5738857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89F93-F4C2-4357-87C7-F04D05D11E58}"/>
              </a:ext>
            </a:extLst>
          </p:cNvPr>
          <p:cNvSpPr txBox="1"/>
          <p:nvPr/>
        </p:nvSpPr>
        <p:spPr>
          <a:xfrm>
            <a:off x="5791145" y="1842085"/>
            <a:ext cx="101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Build</a:t>
            </a:r>
            <a:r>
              <a:rPr lang="fr-FR" dirty="0"/>
              <a:t>:</a:t>
            </a:r>
          </a:p>
          <a:p>
            <a:r>
              <a:rPr lang="fr-FR" dirty="0" err="1"/>
              <a:t>generate</a:t>
            </a:r>
            <a:endParaRPr lang="fr-FR" dirty="0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DBFD2F6-E028-45FD-B52C-DC56FC0F50EB}"/>
              </a:ext>
            </a:extLst>
          </p:cNvPr>
          <p:cNvSpPr/>
          <p:nvPr/>
        </p:nvSpPr>
        <p:spPr>
          <a:xfrm rot="16200000">
            <a:off x="8177332" y="39521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681063A7-4EE3-443E-B5AE-F6A05CEBB314}"/>
              </a:ext>
            </a:extLst>
          </p:cNvPr>
          <p:cNvSpPr/>
          <p:nvPr/>
        </p:nvSpPr>
        <p:spPr>
          <a:xfrm rot="16200000">
            <a:off x="8329732" y="41045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511B7BF-27EC-4CA9-B763-EC3677DBF63B}"/>
              </a:ext>
            </a:extLst>
          </p:cNvPr>
          <p:cNvSpPr/>
          <p:nvPr/>
        </p:nvSpPr>
        <p:spPr>
          <a:xfrm rot="16200000">
            <a:off x="8482132" y="42569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C0479960-1A7D-48D5-9A4C-E40CC9D4B819}"/>
              </a:ext>
            </a:extLst>
          </p:cNvPr>
          <p:cNvSpPr/>
          <p:nvPr/>
        </p:nvSpPr>
        <p:spPr>
          <a:xfrm rot="16200000">
            <a:off x="8177332" y="57423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B0C00CB-9A2D-423D-B05C-B80E2DC497B2}"/>
              </a:ext>
            </a:extLst>
          </p:cNvPr>
          <p:cNvSpPr/>
          <p:nvPr/>
        </p:nvSpPr>
        <p:spPr>
          <a:xfrm rot="16200000">
            <a:off x="8329732" y="58947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D81AF7E7-3618-495D-A367-329C488EFB1B}"/>
              </a:ext>
            </a:extLst>
          </p:cNvPr>
          <p:cNvSpPr/>
          <p:nvPr/>
        </p:nvSpPr>
        <p:spPr>
          <a:xfrm rot="16200000">
            <a:off x="8482132" y="60471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203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406E-6BF1-46C1-B989-348CAF36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53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Reading « Future » Message / </a:t>
            </a:r>
            <a:r>
              <a:rPr lang="fr-FR" dirty="0" err="1"/>
              <a:t>Backward</a:t>
            </a:r>
            <a:r>
              <a:rPr lang="fr-FR" dirty="0"/>
              <a:t> Client </a:t>
            </a:r>
            <a:br>
              <a:rPr lang="fr-FR" dirty="0"/>
            </a:br>
            <a:r>
              <a:rPr lang="fr-FR" dirty="0"/>
              <a:t>… Ignore </a:t>
            </a:r>
            <a:r>
              <a:rPr lang="fr-FR" dirty="0" err="1"/>
              <a:t>Unknown</a:t>
            </a:r>
            <a:r>
              <a:rPr lang="fr-FR" dirty="0"/>
              <a:t> Fields</a:t>
            </a:r>
          </a:p>
        </p:txBody>
      </p:sp>
      <p:sp>
        <p:nvSpPr>
          <p:cNvPr id="4" name="Flowchart: Card 3">
            <a:extLst>
              <a:ext uri="{FF2B5EF4-FFF2-40B4-BE49-F238E27FC236}">
                <a16:creationId xmlns:a16="http://schemas.microsoft.com/office/drawing/2014/main" id="{52F13954-B33C-4A75-AEB2-EE2ECD041650}"/>
              </a:ext>
            </a:extLst>
          </p:cNvPr>
          <p:cNvSpPr/>
          <p:nvPr/>
        </p:nvSpPr>
        <p:spPr>
          <a:xfrm>
            <a:off x="3772841" y="4414045"/>
            <a:ext cx="3017205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BFB2F-7010-4356-8312-9A7943716C4F}"/>
              </a:ext>
            </a:extLst>
          </p:cNvPr>
          <p:cNvSpPr txBox="1"/>
          <p:nvPr/>
        </p:nvSpPr>
        <p:spPr>
          <a:xfrm>
            <a:off x="3722384" y="4483804"/>
            <a:ext cx="316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1: « Hello », 3: « 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38242-876E-4DCF-A460-6FECD2CF9801}"/>
              </a:ext>
            </a:extLst>
          </p:cNvPr>
          <p:cNvSpPr txBox="1"/>
          <p:nvPr/>
        </p:nvSpPr>
        <p:spPr>
          <a:xfrm>
            <a:off x="3270019" y="4005520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v2 .proto format</a:t>
            </a:r>
          </a:p>
        </p:txBody>
      </p:sp>
      <p:pic>
        <p:nvPicPr>
          <p:cNvPr id="7" name="Picture 6" descr="File Format Exe Icon, PNG ClipArt Image | IconBug.com">
            <a:extLst>
              <a:ext uri="{FF2B5EF4-FFF2-40B4-BE49-F238E27FC236}">
                <a16:creationId xmlns:a16="http://schemas.microsoft.com/office/drawing/2014/main" id="{63DE7EC4-EB6C-4931-9B8F-684CA8D8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80" y="3989836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4A72E-A624-4327-AD36-51FC0B49CB92}"/>
              </a:ext>
            </a:extLst>
          </p:cNvPr>
          <p:cNvSpPr txBox="1"/>
          <p:nvPr/>
        </p:nvSpPr>
        <p:spPr>
          <a:xfrm>
            <a:off x="929943" y="3468104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client-v2.exe</a:t>
            </a:r>
          </a:p>
        </p:txBody>
      </p:sp>
      <p:sp>
        <p:nvSpPr>
          <p:cNvPr id="9" name="Flowchart: Card 8">
            <a:extLst>
              <a:ext uri="{FF2B5EF4-FFF2-40B4-BE49-F238E27FC236}">
                <a16:creationId xmlns:a16="http://schemas.microsoft.com/office/drawing/2014/main" id="{AA007B4D-77C3-4F68-8D30-F9256C32D791}"/>
              </a:ext>
            </a:extLst>
          </p:cNvPr>
          <p:cNvSpPr/>
          <p:nvPr/>
        </p:nvSpPr>
        <p:spPr>
          <a:xfrm>
            <a:off x="1343174" y="2301948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44467-F544-44E8-B796-3A778F57A1BD}"/>
              </a:ext>
            </a:extLst>
          </p:cNvPr>
          <p:cNvSpPr txBox="1"/>
          <p:nvPr/>
        </p:nvSpPr>
        <p:spPr>
          <a:xfrm>
            <a:off x="1051965" y="1921560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455C4EE-B4C1-4BB4-8A72-35FD93AF6B43}"/>
              </a:ext>
            </a:extLst>
          </p:cNvPr>
          <p:cNvSpPr/>
          <p:nvPr/>
        </p:nvSpPr>
        <p:spPr>
          <a:xfrm>
            <a:off x="1365814" y="2774998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312A1CF-0F58-461C-83D4-E1BFD6171E98}"/>
              </a:ext>
            </a:extLst>
          </p:cNvPr>
          <p:cNvSpPr/>
          <p:nvPr/>
        </p:nvSpPr>
        <p:spPr>
          <a:xfrm rot="16200000">
            <a:off x="2419352" y="4089099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861FC46-7205-4069-A03B-9200E77CC6AF}"/>
              </a:ext>
            </a:extLst>
          </p:cNvPr>
          <p:cNvSpPr/>
          <p:nvPr/>
        </p:nvSpPr>
        <p:spPr>
          <a:xfrm rot="16200000">
            <a:off x="2578430" y="433724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96A4F46-CC2E-4EB3-BCB7-F25ADB99306E}"/>
              </a:ext>
            </a:extLst>
          </p:cNvPr>
          <p:cNvSpPr/>
          <p:nvPr/>
        </p:nvSpPr>
        <p:spPr>
          <a:xfrm rot="16200000">
            <a:off x="2787698" y="458223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owchart: Card 22">
            <a:extLst>
              <a:ext uri="{FF2B5EF4-FFF2-40B4-BE49-F238E27FC236}">
                <a16:creationId xmlns:a16="http://schemas.microsoft.com/office/drawing/2014/main" id="{E86D58BE-BB07-49BF-83AE-FB4376B346CD}"/>
              </a:ext>
            </a:extLst>
          </p:cNvPr>
          <p:cNvSpPr/>
          <p:nvPr/>
        </p:nvSpPr>
        <p:spPr>
          <a:xfrm>
            <a:off x="9955619" y="4414045"/>
            <a:ext cx="1398181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15019D-4EA2-4391-A270-CE01C7EDCF2E}"/>
              </a:ext>
            </a:extLst>
          </p:cNvPr>
          <p:cNvSpPr txBox="1"/>
          <p:nvPr/>
        </p:nvSpPr>
        <p:spPr>
          <a:xfrm>
            <a:off x="10004399" y="446928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DF59D2E0-6B39-4B85-A3AF-BDF1A563C2B7}"/>
              </a:ext>
            </a:extLst>
          </p:cNvPr>
          <p:cNvSpPr/>
          <p:nvPr/>
        </p:nvSpPr>
        <p:spPr>
          <a:xfrm>
            <a:off x="8199111" y="5407526"/>
            <a:ext cx="2937535" cy="891025"/>
          </a:xfrm>
          <a:prstGeom prst="wedgeEllipseCallout">
            <a:avLst>
              <a:gd name="adj1" fmla="val 33966"/>
              <a:gd name="adj2" fmla="val -95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5" descr="File Format Exe Icon, PNG ClipArt Image | IconBug.com">
            <a:extLst>
              <a:ext uri="{FF2B5EF4-FFF2-40B4-BE49-F238E27FC236}">
                <a16:creationId xmlns:a16="http://schemas.microsoft.com/office/drawing/2014/main" id="{5BED0431-FAAF-410D-9660-96642DEA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175" y="4084398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56995E-6AC0-4528-B75F-15B8BBA9C214}"/>
              </a:ext>
            </a:extLst>
          </p:cNvPr>
          <p:cNvSpPr txBox="1"/>
          <p:nvPr/>
        </p:nvSpPr>
        <p:spPr>
          <a:xfrm>
            <a:off x="8308038" y="3562666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client-v1.exe</a:t>
            </a:r>
          </a:p>
        </p:txBody>
      </p:sp>
      <p:sp>
        <p:nvSpPr>
          <p:cNvPr id="28" name="Flowchart: Card 27">
            <a:extLst>
              <a:ext uri="{FF2B5EF4-FFF2-40B4-BE49-F238E27FC236}">
                <a16:creationId xmlns:a16="http://schemas.microsoft.com/office/drawing/2014/main" id="{1BA33683-E11B-46BB-BC26-C103D908F4EC}"/>
              </a:ext>
            </a:extLst>
          </p:cNvPr>
          <p:cNvSpPr/>
          <p:nvPr/>
        </p:nvSpPr>
        <p:spPr>
          <a:xfrm>
            <a:off x="8721269" y="2396510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2EA6EB-DF73-4BF7-9CAE-11BE42D35B86}"/>
              </a:ext>
            </a:extLst>
          </p:cNvPr>
          <p:cNvSpPr txBox="1"/>
          <p:nvPr/>
        </p:nvSpPr>
        <p:spPr>
          <a:xfrm>
            <a:off x="8430060" y="2016122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.proto~1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85310F1-B4D1-42EF-81A8-871FEE7876B0}"/>
              </a:ext>
            </a:extLst>
          </p:cNvPr>
          <p:cNvSpPr/>
          <p:nvPr/>
        </p:nvSpPr>
        <p:spPr>
          <a:xfrm>
            <a:off x="8743909" y="2869560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C358A6-E454-4095-86DE-A3A8CA94A17C}"/>
              </a:ext>
            </a:extLst>
          </p:cNvPr>
          <p:cNvSpPr txBox="1"/>
          <p:nvPr/>
        </p:nvSpPr>
        <p:spPr>
          <a:xfrm>
            <a:off x="2372772" y="3914083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CC0A94C-D5E8-4738-A06D-3C0CE8D66078}"/>
              </a:ext>
            </a:extLst>
          </p:cNvPr>
          <p:cNvSpPr/>
          <p:nvPr/>
        </p:nvSpPr>
        <p:spPr>
          <a:xfrm rot="16200000">
            <a:off x="7467907" y="411001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AA59F2A-3C9C-458C-BC4D-1F37C3BABA07}"/>
              </a:ext>
            </a:extLst>
          </p:cNvPr>
          <p:cNvSpPr/>
          <p:nvPr/>
        </p:nvSpPr>
        <p:spPr>
          <a:xfrm rot="16200000">
            <a:off x="7626985" y="4358157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6832F0E-A643-4B2A-92E7-DB7F59B94331}"/>
              </a:ext>
            </a:extLst>
          </p:cNvPr>
          <p:cNvSpPr/>
          <p:nvPr/>
        </p:nvSpPr>
        <p:spPr>
          <a:xfrm rot="16200000">
            <a:off x="7836253" y="4603151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9EB9F7-132C-4938-B5A4-C821E670F32E}"/>
              </a:ext>
            </a:extLst>
          </p:cNvPr>
          <p:cNvSpPr txBox="1"/>
          <p:nvPr/>
        </p:nvSpPr>
        <p:spPr>
          <a:xfrm>
            <a:off x="7421327" y="393500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13E827-C5F0-4135-9F28-BBA548D87771}"/>
              </a:ext>
            </a:extLst>
          </p:cNvPr>
          <p:cNvSpPr txBox="1"/>
          <p:nvPr/>
        </p:nvSpPr>
        <p:spPr>
          <a:xfrm>
            <a:off x="8329743" y="5626897"/>
            <a:ext cx="26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Ignore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« 3 »</a:t>
            </a:r>
          </a:p>
        </p:txBody>
      </p:sp>
    </p:spTree>
    <p:extLst>
      <p:ext uri="{BB962C8B-B14F-4D97-AF65-F5344CB8AC3E}">
        <p14:creationId xmlns:p14="http://schemas.microsoft.com/office/powerpoint/2010/main" val="420134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9803-5ED7-4D78-89DE-BA7FA488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Registry</a:t>
            </a:r>
            <a:endParaRPr lang="fr-FR" dirty="0"/>
          </a:p>
        </p:txBody>
      </p:sp>
      <p:pic>
        <p:nvPicPr>
          <p:cNvPr id="4" name="Picture 3" descr="File Format Exe Icon, PNG ClipArt Image | IconBug.com">
            <a:extLst>
              <a:ext uri="{FF2B5EF4-FFF2-40B4-BE49-F238E27FC236}">
                <a16:creationId xmlns:a16="http://schemas.microsoft.com/office/drawing/2014/main" id="{A3A57A32-C82E-4819-BC49-C412FB13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92" y="2537975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 Format Exe Icon, PNG ClipArt Image | IconBug.com">
            <a:extLst>
              <a:ext uri="{FF2B5EF4-FFF2-40B4-BE49-F238E27FC236}">
                <a16:creationId xmlns:a16="http://schemas.microsoft.com/office/drawing/2014/main" id="{D5E314C4-D7C1-410A-BC01-B9EFDE4F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530" y="2546072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Card 5">
            <a:extLst>
              <a:ext uri="{FF2B5EF4-FFF2-40B4-BE49-F238E27FC236}">
                <a16:creationId xmlns:a16="http://schemas.microsoft.com/office/drawing/2014/main" id="{3E3C9248-EA52-4067-8160-80419B0167B9}"/>
              </a:ext>
            </a:extLst>
          </p:cNvPr>
          <p:cNvSpPr/>
          <p:nvPr/>
        </p:nvSpPr>
        <p:spPr>
          <a:xfrm>
            <a:off x="4290265" y="2585208"/>
            <a:ext cx="3611470" cy="891025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A763D-8473-4ACA-8426-4A3863412528}"/>
              </a:ext>
            </a:extLst>
          </p:cNvPr>
          <p:cNvSpPr txBox="1"/>
          <p:nvPr/>
        </p:nvSpPr>
        <p:spPr>
          <a:xfrm>
            <a:off x="4346133" y="2707554"/>
            <a:ext cx="381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schemaURL</a:t>
            </a:r>
            <a:r>
              <a:rPr lang="fr-FR" dirty="0"/>
              <a:t>= « ….. </a:t>
            </a:r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vX.Y.Z</a:t>
            </a:r>
            <a:r>
              <a:rPr lang="fr-FR" dirty="0"/>
              <a:t>» </a:t>
            </a:r>
          </a:p>
          <a:p>
            <a:r>
              <a:rPr lang="fr-FR" dirty="0" err="1"/>
              <a:t>Payload</a:t>
            </a:r>
            <a:r>
              <a:rPr lang="fr-FR" dirty="0"/>
              <a:t>= 01010101101101010101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3CADD6-800D-4223-A136-A121D600791F}"/>
              </a:ext>
            </a:extLst>
          </p:cNvPr>
          <p:cNvCxnSpPr>
            <a:cxnSpLocks/>
          </p:cNvCxnSpPr>
          <p:nvPr/>
        </p:nvCxnSpPr>
        <p:spPr>
          <a:xfrm flipH="1">
            <a:off x="7035102" y="4292481"/>
            <a:ext cx="2667107" cy="131389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ylinder 14">
            <a:extLst>
              <a:ext uri="{FF2B5EF4-FFF2-40B4-BE49-F238E27FC236}">
                <a16:creationId xmlns:a16="http://schemas.microsoft.com/office/drawing/2014/main" id="{3895D4C0-E113-4F06-B333-64581D8CAD50}"/>
              </a:ext>
            </a:extLst>
          </p:cNvPr>
          <p:cNvSpPr/>
          <p:nvPr/>
        </p:nvSpPr>
        <p:spPr>
          <a:xfrm>
            <a:off x="5596270" y="5135526"/>
            <a:ext cx="999460" cy="9835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F533CD2-BFC6-4413-8E34-BBBD4E473301}"/>
              </a:ext>
            </a:extLst>
          </p:cNvPr>
          <p:cNvSpPr/>
          <p:nvPr/>
        </p:nvSpPr>
        <p:spPr>
          <a:xfrm rot="16200000">
            <a:off x="3111574" y="2687745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B102B8C-045A-49E9-AC0F-304B4B015534}"/>
              </a:ext>
            </a:extLst>
          </p:cNvPr>
          <p:cNvSpPr/>
          <p:nvPr/>
        </p:nvSpPr>
        <p:spPr>
          <a:xfrm rot="16200000">
            <a:off x="3270652" y="293588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137FBAB-F48B-455C-9707-4138E9175F32}"/>
              </a:ext>
            </a:extLst>
          </p:cNvPr>
          <p:cNvSpPr/>
          <p:nvPr/>
        </p:nvSpPr>
        <p:spPr>
          <a:xfrm rot="16200000">
            <a:off x="3479920" y="318088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330D1-3BE0-4843-BDF2-0EA96D7035D6}"/>
              </a:ext>
            </a:extLst>
          </p:cNvPr>
          <p:cNvSpPr txBox="1"/>
          <p:nvPr/>
        </p:nvSpPr>
        <p:spPr>
          <a:xfrm>
            <a:off x="3064994" y="2512729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24B9729-C598-4884-A373-83EC67272082}"/>
              </a:ext>
            </a:extLst>
          </p:cNvPr>
          <p:cNvSpPr/>
          <p:nvPr/>
        </p:nvSpPr>
        <p:spPr>
          <a:xfrm rot="16200000">
            <a:off x="8501128" y="2665661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6583852-2608-4936-AA1C-4094A2CD316A}"/>
              </a:ext>
            </a:extLst>
          </p:cNvPr>
          <p:cNvSpPr/>
          <p:nvPr/>
        </p:nvSpPr>
        <p:spPr>
          <a:xfrm rot="16200000">
            <a:off x="8660206" y="2913802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421DF34-BE6F-409F-8BBB-1DE660EF5A3E}"/>
              </a:ext>
            </a:extLst>
          </p:cNvPr>
          <p:cNvSpPr/>
          <p:nvPr/>
        </p:nvSpPr>
        <p:spPr>
          <a:xfrm rot="16200000">
            <a:off x="8869474" y="315879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78D3FF-5C27-4AA6-BEC0-3C17DF268243}"/>
              </a:ext>
            </a:extLst>
          </p:cNvPr>
          <p:cNvSpPr txBox="1"/>
          <p:nvPr/>
        </p:nvSpPr>
        <p:spPr>
          <a:xfrm>
            <a:off x="8454548" y="2490645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F3A00FBD-D534-4606-94AA-1999B29A79A7}"/>
              </a:ext>
            </a:extLst>
          </p:cNvPr>
          <p:cNvSpPr/>
          <p:nvPr/>
        </p:nvSpPr>
        <p:spPr>
          <a:xfrm>
            <a:off x="1312025" y="3960596"/>
            <a:ext cx="575930" cy="4820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17B99E-90A3-414F-B6B8-849871F3A301}"/>
              </a:ext>
            </a:extLst>
          </p:cNvPr>
          <p:cNvSpPr txBox="1"/>
          <p:nvPr/>
        </p:nvSpPr>
        <p:spPr>
          <a:xfrm>
            <a:off x="807569" y="4478348"/>
            <a:ext cx="1875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cache </a:t>
            </a:r>
          </a:p>
          <a:p>
            <a:r>
              <a:rPr lang="fr-FR" dirty="0"/>
              <a:t>(immutable by ID)</a:t>
            </a:r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7239636-2BDC-4F15-BC4D-CDE835522AC8}"/>
              </a:ext>
            </a:extLst>
          </p:cNvPr>
          <p:cNvSpPr/>
          <p:nvPr/>
        </p:nvSpPr>
        <p:spPr>
          <a:xfrm>
            <a:off x="10161858" y="3921460"/>
            <a:ext cx="575930" cy="4820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3ED061-C6E8-485B-B00C-046067A8F202}"/>
              </a:ext>
            </a:extLst>
          </p:cNvPr>
          <p:cNvSpPr txBox="1"/>
          <p:nvPr/>
        </p:nvSpPr>
        <p:spPr>
          <a:xfrm>
            <a:off x="9657402" y="4439212"/>
            <a:ext cx="1875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cache </a:t>
            </a:r>
          </a:p>
          <a:p>
            <a:r>
              <a:rPr lang="fr-FR" dirty="0"/>
              <a:t>(immutable by ID)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38444E-75E1-4813-B551-9313AB8136A5}"/>
              </a:ext>
            </a:extLst>
          </p:cNvPr>
          <p:cNvCxnSpPr>
            <a:cxnSpLocks/>
          </p:cNvCxnSpPr>
          <p:nvPr/>
        </p:nvCxnSpPr>
        <p:spPr>
          <a:xfrm>
            <a:off x="2327327" y="4223129"/>
            <a:ext cx="2930473" cy="13832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8E040B-0E1E-4EF5-9B99-55AD1AC8677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599991" y="3429000"/>
            <a:ext cx="0" cy="42446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044447-FFB5-464E-A9E0-55FE56C8DED7}"/>
              </a:ext>
            </a:extLst>
          </p:cNvPr>
          <p:cNvCxnSpPr>
            <a:cxnSpLocks/>
          </p:cNvCxnSpPr>
          <p:nvPr/>
        </p:nvCxnSpPr>
        <p:spPr>
          <a:xfrm>
            <a:off x="10433875" y="3429000"/>
            <a:ext cx="0" cy="42446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DB9690-8796-4A65-9F7F-6BF697DEFA9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518295" y="3030719"/>
            <a:ext cx="442675" cy="1639588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E50A20-610F-4C00-9120-05850B258503}"/>
              </a:ext>
            </a:extLst>
          </p:cNvPr>
          <p:cNvSpPr txBox="1"/>
          <p:nvPr/>
        </p:nvSpPr>
        <p:spPr>
          <a:xfrm>
            <a:off x="5951122" y="418573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v0 = {…}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BFE753-2C4A-46EF-AAF3-6763003C63B0}"/>
              </a:ext>
            </a:extLst>
          </p:cNvPr>
          <p:cNvSpPr txBox="1"/>
          <p:nvPr/>
        </p:nvSpPr>
        <p:spPr>
          <a:xfrm>
            <a:off x="5960970" y="448564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v1 = {…}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47F47E-B181-4103-8626-3FF84A538264}"/>
              </a:ext>
            </a:extLst>
          </p:cNvPr>
          <p:cNvSpPr txBox="1"/>
          <p:nvPr/>
        </p:nvSpPr>
        <p:spPr>
          <a:xfrm>
            <a:off x="5981010" y="479345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v2 = {…}</a:t>
            </a:r>
          </a:p>
        </p:txBody>
      </p:sp>
    </p:spTree>
    <p:extLst>
      <p:ext uri="{BB962C8B-B14F-4D97-AF65-F5344CB8AC3E}">
        <p14:creationId xmlns:p14="http://schemas.microsoft.com/office/powerpoint/2010/main" val="56574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296F-F7AF-443F-865A-BC625430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 Call:  VERB + </a:t>
            </a:r>
            <a:r>
              <a:rPr lang="fr-FR" dirty="0" err="1"/>
              <a:t>path</a:t>
            </a:r>
            <a:r>
              <a:rPr lang="fr-FR" dirty="0"/>
              <a:t>  + headers + body</a:t>
            </a:r>
            <a:br>
              <a:rPr lang="fr-FR" dirty="0"/>
            </a:br>
            <a:r>
              <a:rPr lang="fr-FR" dirty="0"/>
              <a:t>« URL » = host + port + Path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0CFE5B7-48E6-4765-AEB5-B762A216F548}"/>
              </a:ext>
            </a:extLst>
          </p:cNvPr>
          <p:cNvSpPr/>
          <p:nvPr/>
        </p:nvSpPr>
        <p:spPr>
          <a:xfrm rot="16200000">
            <a:off x="9781908" y="4730211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732DE7A-5F6C-4ABD-89EB-F064549EF864}"/>
              </a:ext>
            </a:extLst>
          </p:cNvPr>
          <p:cNvSpPr/>
          <p:nvPr/>
        </p:nvSpPr>
        <p:spPr>
          <a:xfrm rot="16200000" flipV="1">
            <a:off x="9781907" y="5100527"/>
            <a:ext cx="307365" cy="1479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B9D2D4F7-E4BE-4C28-B052-EC9F97628C56}"/>
              </a:ext>
            </a:extLst>
          </p:cNvPr>
          <p:cNvSpPr/>
          <p:nvPr/>
        </p:nvSpPr>
        <p:spPr>
          <a:xfrm rot="16200000">
            <a:off x="3571107" y="4873044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41B86-F379-4B4B-BDBF-07A9D324855D}"/>
              </a:ext>
            </a:extLst>
          </p:cNvPr>
          <p:cNvSpPr txBox="1"/>
          <p:nvPr/>
        </p:nvSpPr>
        <p:spPr>
          <a:xfrm>
            <a:off x="2407635" y="6056967"/>
            <a:ext cx="501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Socket = quadruplet (</a:t>
            </a:r>
            <a:r>
              <a:rPr lang="fr-FR" dirty="0" err="1"/>
              <a:t>srcIP,srcPort,destIP,destPort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3DDF6-82AE-46DE-991C-767945485AE7}"/>
              </a:ext>
            </a:extLst>
          </p:cNvPr>
          <p:cNvSpPr txBox="1"/>
          <p:nvPr/>
        </p:nvSpPr>
        <p:spPr>
          <a:xfrm>
            <a:off x="2945022" y="4441430"/>
            <a:ext cx="1669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TCP-IP </a:t>
            </a:r>
            <a:r>
              <a:rPr lang="fr-FR" sz="2400" b="1" dirty="0" err="1"/>
              <a:t>level</a:t>
            </a:r>
            <a:endParaRPr lang="fr-F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9319A-7A21-4849-9131-D472C10E1600}"/>
              </a:ext>
            </a:extLst>
          </p:cNvPr>
          <p:cNvSpPr txBox="1"/>
          <p:nvPr/>
        </p:nvSpPr>
        <p:spPr>
          <a:xfrm>
            <a:off x="611498" y="5193791"/>
            <a:ext cx="1745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</a:t>
            </a:r>
          </a:p>
          <a:p>
            <a:r>
              <a:rPr lang="fr-FR" dirty="0"/>
              <a:t>    (IP </a:t>
            </a:r>
            <a:r>
              <a:rPr lang="fr-FR" dirty="0" err="1"/>
              <a:t>addr</a:t>
            </a:r>
            <a:r>
              <a:rPr lang="fr-FR" dirty="0"/>
              <a:t>, port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61FD9-7C00-4F8D-8B13-C3D5746C274A}"/>
              </a:ext>
            </a:extLst>
          </p:cNvPr>
          <p:cNvSpPr txBox="1"/>
          <p:nvPr/>
        </p:nvSpPr>
        <p:spPr>
          <a:xfrm>
            <a:off x="4455653" y="5193791"/>
            <a:ext cx="2168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destination</a:t>
            </a:r>
          </a:p>
          <a:p>
            <a:r>
              <a:rPr lang="fr-FR" dirty="0"/>
              <a:t>           ( IP </a:t>
            </a:r>
            <a:r>
              <a:rPr lang="fr-FR" dirty="0" err="1"/>
              <a:t>addr</a:t>
            </a:r>
            <a:r>
              <a:rPr lang="fr-FR" dirty="0"/>
              <a:t>, port)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0BF9E-1349-48E8-B209-06CEDD55C8A8}"/>
              </a:ext>
            </a:extLst>
          </p:cNvPr>
          <p:cNvSpPr txBox="1"/>
          <p:nvPr/>
        </p:nvSpPr>
        <p:spPr>
          <a:xfrm>
            <a:off x="838200" y="1962404"/>
            <a:ext cx="8151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https://user:pass@somehost.some.domain:8443/path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89B635-45B5-4209-8DA5-8DB48958ACB3}"/>
              </a:ext>
            </a:extLst>
          </p:cNvPr>
          <p:cNvSpPr/>
          <p:nvPr/>
        </p:nvSpPr>
        <p:spPr>
          <a:xfrm rot="16200000">
            <a:off x="5283125" y="1017478"/>
            <a:ext cx="340850" cy="340790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A377BA6-003B-40C9-85A1-2D8DB01F01F9}"/>
              </a:ext>
            </a:extLst>
          </p:cNvPr>
          <p:cNvSpPr/>
          <p:nvPr/>
        </p:nvSpPr>
        <p:spPr>
          <a:xfrm rot="5400000">
            <a:off x="5080088" y="3154580"/>
            <a:ext cx="479736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E2742A0-B458-428E-890A-CE8BD36F4159}"/>
              </a:ext>
            </a:extLst>
          </p:cNvPr>
          <p:cNvSpPr/>
          <p:nvPr/>
        </p:nvSpPr>
        <p:spPr>
          <a:xfrm rot="8155771">
            <a:off x="6762255" y="3108896"/>
            <a:ext cx="919950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C5CFE-8804-44E9-B8D4-583EBE91BE33}"/>
              </a:ext>
            </a:extLst>
          </p:cNvPr>
          <p:cNvSpPr txBox="1"/>
          <p:nvPr/>
        </p:nvSpPr>
        <p:spPr>
          <a:xfrm>
            <a:off x="3993468" y="3539534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</a:t>
            </a:r>
            <a:r>
              <a:rPr lang="fr-FR" dirty="0" err="1"/>
              <a:t>resolve</a:t>
            </a:r>
            <a:r>
              <a:rPr lang="fr-FR" dirty="0"/>
              <a:t> host-&gt;IP</a:t>
            </a:r>
          </a:p>
          <a:p>
            <a:r>
              <a:rPr lang="fr-FR" dirty="0"/>
              <a:t>« </a:t>
            </a:r>
            <a:r>
              <a:rPr lang="fr-FR" dirty="0" err="1"/>
              <a:t>nslookup</a:t>
            </a:r>
            <a:r>
              <a:rPr lang="fr-FR" dirty="0"/>
              <a:t> host »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F0FA9F-AF56-498C-BFD7-32C9CB9C36E8}"/>
              </a:ext>
            </a:extLst>
          </p:cNvPr>
          <p:cNvSpPr/>
          <p:nvPr/>
        </p:nvSpPr>
        <p:spPr>
          <a:xfrm rot="5400000">
            <a:off x="5102436" y="4648624"/>
            <a:ext cx="479736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2A5F4F6-612B-4090-8CCC-24A0F1A97D29}"/>
              </a:ext>
            </a:extLst>
          </p:cNvPr>
          <p:cNvSpPr/>
          <p:nvPr/>
        </p:nvSpPr>
        <p:spPr>
          <a:xfrm rot="5400000">
            <a:off x="6047726" y="4657659"/>
            <a:ext cx="479736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6A770-43C1-46FB-B5D6-375DA0925D6E}"/>
              </a:ext>
            </a:extLst>
          </p:cNvPr>
          <p:cNvSpPr txBox="1"/>
          <p:nvPr/>
        </p:nvSpPr>
        <p:spPr>
          <a:xfrm>
            <a:off x="6104869" y="3513881"/>
            <a:ext cx="2199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port </a:t>
            </a:r>
          </a:p>
          <a:p>
            <a:r>
              <a:rPr lang="fr-FR" dirty="0"/>
              <a:t>(default per </a:t>
            </a:r>
            <a:r>
              <a:rPr lang="fr-FR" dirty="0" err="1"/>
              <a:t>protocol</a:t>
            </a:r>
            <a:r>
              <a:rPr lang="fr-FR" dirty="0"/>
              <a:t>)</a:t>
            </a:r>
          </a:p>
          <a:p>
            <a:r>
              <a:rPr lang="fr-FR" dirty="0"/>
              <a:t>8000, 8443, ..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8098534-6E6A-4FF5-A28B-E0894D3AB433}"/>
              </a:ext>
            </a:extLst>
          </p:cNvPr>
          <p:cNvSpPr/>
          <p:nvPr/>
        </p:nvSpPr>
        <p:spPr>
          <a:xfrm rot="5400000">
            <a:off x="1179799" y="4657659"/>
            <a:ext cx="479736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D0B534C-4826-4253-85A3-5C171C558F14}"/>
              </a:ext>
            </a:extLst>
          </p:cNvPr>
          <p:cNvSpPr/>
          <p:nvPr/>
        </p:nvSpPr>
        <p:spPr>
          <a:xfrm rot="5400000">
            <a:off x="1822061" y="4648624"/>
            <a:ext cx="479736" cy="303028"/>
          </a:xfrm>
          <a:prstGeom prst="right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17F443A-6248-416E-BE79-68A7526D7834}"/>
              </a:ext>
            </a:extLst>
          </p:cNvPr>
          <p:cNvSpPr/>
          <p:nvPr/>
        </p:nvSpPr>
        <p:spPr>
          <a:xfrm rot="16200000">
            <a:off x="8363001" y="2304163"/>
            <a:ext cx="340850" cy="83098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1AC545EC-A167-45C0-AA58-A8050DA8CE10}"/>
              </a:ext>
            </a:extLst>
          </p:cNvPr>
          <p:cNvSpPr/>
          <p:nvPr/>
        </p:nvSpPr>
        <p:spPr>
          <a:xfrm rot="16200000">
            <a:off x="1291617" y="2243436"/>
            <a:ext cx="340850" cy="9817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1E176FA-B7E1-4212-B7BD-69F92BE1B70A}"/>
              </a:ext>
            </a:extLst>
          </p:cNvPr>
          <p:cNvSpPr/>
          <p:nvPr/>
        </p:nvSpPr>
        <p:spPr>
          <a:xfrm rot="16200000">
            <a:off x="2692314" y="1917857"/>
            <a:ext cx="340850" cy="16035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516C1D3A-795D-4B0B-95B2-3E9BD1EEC9F2}"/>
              </a:ext>
            </a:extLst>
          </p:cNvPr>
          <p:cNvSpPr/>
          <p:nvPr/>
        </p:nvSpPr>
        <p:spPr>
          <a:xfrm rot="16200000">
            <a:off x="7496167" y="2320935"/>
            <a:ext cx="340850" cy="75927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058BE-4E71-4CEF-A7FB-E7410165BBC0}"/>
              </a:ext>
            </a:extLst>
          </p:cNvPr>
          <p:cNvSpPr txBox="1"/>
          <p:nvPr/>
        </p:nvSpPr>
        <p:spPr>
          <a:xfrm>
            <a:off x="72618" y="3516542"/>
            <a:ext cx="178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Localhost</a:t>
            </a:r>
          </a:p>
          <a:p>
            <a:r>
              <a:rPr lang="fr-FR" dirty="0"/>
              <a:t>(not 127.0.0.1 …)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716132-EC47-4B91-897A-8C3858639740}"/>
              </a:ext>
            </a:extLst>
          </p:cNvPr>
          <p:cNvSpPr txBox="1"/>
          <p:nvPr/>
        </p:nvSpPr>
        <p:spPr>
          <a:xfrm>
            <a:off x="1748045" y="3513881"/>
            <a:ext cx="2007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Local port</a:t>
            </a:r>
          </a:p>
          <a:p>
            <a:r>
              <a:rPr lang="fr-FR" dirty="0"/>
              <a:t>(</a:t>
            </a:r>
            <a:r>
              <a:rPr lang="fr-FR" dirty="0" err="1"/>
              <a:t>random</a:t>
            </a:r>
            <a:r>
              <a:rPr lang="fr-FR" dirty="0"/>
              <a:t> open one)</a:t>
            </a:r>
          </a:p>
        </p:txBody>
      </p:sp>
      <p:sp>
        <p:nvSpPr>
          <p:cNvPr id="28" name="Flowchart: Card 27">
            <a:extLst>
              <a:ext uri="{FF2B5EF4-FFF2-40B4-BE49-F238E27FC236}">
                <a16:creationId xmlns:a16="http://schemas.microsoft.com/office/drawing/2014/main" id="{CE1AB5C7-7136-44B7-9A3A-317C65E70DA3}"/>
              </a:ext>
            </a:extLst>
          </p:cNvPr>
          <p:cNvSpPr/>
          <p:nvPr/>
        </p:nvSpPr>
        <p:spPr>
          <a:xfrm>
            <a:off x="8767257" y="4369981"/>
            <a:ext cx="2787063" cy="823810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B9A8B4-91A6-40C7-88DF-672F5120BF85}"/>
              </a:ext>
            </a:extLst>
          </p:cNvPr>
          <p:cNvSpPr txBox="1"/>
          <p:nvPr/>
        </p:nvSpPr>
        <p:spPr>
          <a:xfrm>
            <a:off x="7864007" y="4554591"/>
            <a:ext cx="368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Line1:   HTTP 2.0 GET</a:t>
            </a:r>
            <a:r>
              <a:rPr lang="fr-FR" sz="2400" b="1" dirty="0"/>
              <a:t> /</a:t>
            </a:r>
            <a:r>
              <a:rPr lang="fr-FR" sz="2400" b="1" dirty="0" err="1"/>
              <a:t>path</a:t>
            </a:r>
            <a:endParaRPr lang="fr-FR" sz="2400" b="1" dirty="0"/>
          </a:p>
        </p:txBody>
      </p:sp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EFBF732F-DB63-47EE-AE0A-DBED2E7FD05B}"/>
              </a:ext>
            </a:extLst>
          </p:cNvPr>
          <p:cNvSpPr/>
          <p:nvPr/>
        </p:nvSpPr>
        <p:spPr>
          <a:xfrm>
            <a:off x="8508234" y="3007459"/>
            <a:ext cx="3611148" cy="1183483"/>
          </a:xfrm>
          <a:prstGeom prst="wedgeEllipseCallout">
            <a:avLst>
              <a:gd name="adj1" fmla="val 21360"/>
              <a:gd name="adj2" fmla="val 877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B1C571-9FC6-4204-8742-6F5C25D09614}"/>
              </a:ext>
            </a:extLst>
          </p:cNvPr>
          <p:cNvSpPr txBox="1"/>
          <p:nvPr/>
        </p:nvSpPr>
        <p:spPr>
          <a:xfrm>
            <a:off x="8856032" y="3138121"/>
            <a:ext cx="3042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 </a:t>
            </a:r>
            <a:r>
              <a:rPr lang="fr-FR" dirty="0" err="1"/>
              <a:t>does</a:t>
            </a:r>
            <a:r>
              <a:rPr lang="fr-FR" dirty="0"/>
              <a:t> not have URL</a:t>
            </a:r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« host » header</a:t>
            </a:r>
          </a:p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virtualhost</a:t>
            </a:r>
            <a:r>
              <a:rPr lang="fr-FR" dirty="0"/>
              <a:t> + URL rewrite</a:t>
            </a:r>
          </a:p>
        </p:txBody>
      </p:sp>
    </p:spTree>
    <p:extLst>
      <p:ext uri="{BB962C8B-B14F-4D97-AF65-F5344CB8AC3E}">
        <p14:creationId xmlns:p14="http://schemas.microsoft.com/office/powerpoint/2010/main" val="3079290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9803-5ED7-4D78-89DE-BA7FA488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Contained</a:t>
            </a:r>
            <a:r>
              <a:rPr lang="fr-FR" dirty="0"/>
              <a:t> in Messages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C4488-9E2B-4A06-93E7-2FF2E866130A}"/>
              </a:ext>
            </a:extLst>
          </p:cNvPr>
          <p:cNvSpPr txBox="1"/>
          <p:nvPr/>
        </p:nvSpPr>
        <p:spPr>
          <a:xfrm>
            <a:off x="356191" y="2815090"/>
            <a:ext cx="11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Examples</a:t>
            </a:r>
            <a:r>
              <a:rPr lang="fr-FR" dirty="0"/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824D2-4CAA-47B5-93C4-A744742E49E8}"/>
              </a:ext>
            </a:extLst>
          </p:cNvPr>
          <p:cNvSpPr txBox="1"/>
          <p:nvPr/>
        </p:nvSpPr>
        <p:spPr>
          <a:xfrm>
            <a:off x="1337930" y="475628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PARQUET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27988-B41C-4C26-AE3D-84E9C10BB4A1}"/>
              </a:ext>
            </a:extLst>
          </p:cNvPr>
          <p:cNvSpPr txBox="1"/>
          <p:nvPr/>
        </p:nvSpPr>
        <p:spPr>
          <a:xfrm>
            <a:off x="1337930" y="4030097"/>
            <a:ext cx="297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Avro</a:t>
            </a:r>
            <a:r>
              <a:rPr lang="fr-FR" dirty="0"/>
              <a:t> Message,  </a:t>
            </a:r>
            <a:r>
              <a:rPr lang="fr-FR" dirty="0" err="1"/>
              <a:t>Avro</a:t>
            </a:r>
            <a:r>
              <a:rPr lang="fr-FR" dirty="0"/>
              <a:t> Data-File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C8A8E-3D2B-4E13-8409-F9F0F5A5B69A}"/>
              </a:ext>
            </a:extLst>
          </p:cNvPr>
          <p:cNvSpPr txBox="1"/>
          <p:nvPr/>
        </p:nvSpPr>
        <p:spPr>
          <a:xfrm>
            <a:off x="1337930" y="5506537"/>
            <a:ext cx="19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java.io.Serializable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29755-D943-40E8-B227-7F11AA313C7F}"/>
              </a:ext>
            </a:extLst>
          </p:cNvPr>
          <p:cNvSpPr txBox="1"/>
          <p:nvPr/>
        </p:nvSpPr>
        <p:spPr>
          <a:xfrm>
            <a:off x="3429000" y="5506537"/>
            <a:ext cx="679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serialVersionUID</a:t>
            </a:r>
            <a:r>
              <a:rPr lang="fr-FR" dirty="0"/>
              <a:t> + </a:t>
            </a:r>
            <a:r>
              <a:rPr lang="fr-FR" dirty="0" err="1"/>
              <a:t>fully-qualified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+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/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46765-324E-49D4-84C3-B78558186688}"/>
              </a:ext>
            </a:extLst>
          </p:cNvPr>
          <p:cNvSpPr txBox="1"/>
          <p:nvPr/>
        </p:nvSpPr>
        <p:spPr>
          <a:xfrm>
            <a:off x="3419840" y="5846544"/>
            <a:ext cx="688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« </a:t>
            </a:r>
            <a:r>
              <a:rPr lang="fr-FR" dirty="0" err="1"/>
              <a:t>Kryo</a:t>
            </a:r>
            <a:r>
              <a:rPr lang="fr-FR" dirty="0"/>
              <a:t> »  </a:t>
            </a:r>
            <a:r>
              <a:rPr lang="fr-FR" dirty="0" err="1"/>
              <a:t>instead</a:t>
            </a:r>
            <a:r>
              <a:rPr lang="fr-FR" dirty="0"/>
              <a:t> of « java.io. »  for </a:t>
            </a:r>
            <a:r>
              <a:rPr lang="fr-FR" dirty="0" err="1"/>
              <a:t>typed</a:t>
            </a:r>
            <a:r>
              <a:rPr lang="fr-FR" dirty="0"/>
              <a:t> / </a:t>
            </a:r>
            <a:r>
              <a:rPr lang="fr-FR" dirty="0" err="1"/>
              <a:t>schema-less</a:t>
            </a:r>
            <a:r>
              <a:rPr lang="fr-FR" dirty="0"/>
              <a:t> messages ! 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better</a:t>
            </a:r>
            <a:r>
              <a:rPr lang="fr-FR" dirty="0"/>
              <a:t> performances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89098-D246-4694-A5E8-4078DF158BFD}"/>
              </a:ext>
            </a:extLst>
          </p:cNvPr>
          <p:cNvSpPr txBox="1"/>
          <p:nvPr/>
        </p:nvSpPr>
        <p:spPr>
          <a:xfrm>
            <a:off x="1337930" y="3325625"/>
            <a:ext cx="348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Kafka Messages,  Pulsar Messages</a:t>
            </a:r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9F8BB0B7-24D3-4C68-9819-03EADF9621F1}"/>
              </a:ext>
            </a:extLst>
          </p:cNvPr>
          <p:cNvSpPr/>
          <p:nvPr/>
        </p:nvSpPr>
        <p:spPr>
          <a:xfrm>
            <a:off x="5874124" y="2165991"/>
            <a:ext cx="3272690" cy="146905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6E1E4-3ADC-4220-B64E-F5795322A82C}"/>
              </a:ext>
            </a:extLst>
          </p:cNvPr>
          <p:cNvSpPr txBox="1"/>
          <p:nvPr/>
        </p:nvSpPr>
        <p:spPr>
          <a:xfrm>
            <a:off x="5848896" y="2365815"/>
            <a:ext cx="316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Hello », 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D6DB2-8A0A-4639-9935-3B81A1027CB8}"/>
              </a:ext>
            </a:extLst>
          </p:cNvPr>
          <p:cNvSpPr txBox="1"/>
          <p:nvPr/>
        </p:nvSpPr>
        <p:spPr>
          <a:xfrm>
            <a:off x="5903184" y="2870463"/>
            <a:ext cx="3272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Metadata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:</a:t>
            </a:r>
          </a:p>
          <a:p>
            <a:r>
              <a:rPr lang="fr-FR" dirty="0"/>
              <a:t>« { </a:t>
            </a:r>
            <a:r>
              <a:rPr lang="fr-FR" dirty="0" err="1"/>
              <a:t>name</a:t>
            </a:r>
            <a:r>
              <a:rPr lang="fr-FR" dirty="0"/>
              <a:t>: String,  </a:t>
            </a:r>
            <a:r>
              <a:rPr lang="fr-FR" dirty="0" err="1"/>
              <a:t>color</a:t>
            </a:r>
            <a:r>
              <a:rPr lang="fr-FR" dirty="0"/>
              <a:t>: String } »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768783-6296-459D-BD00-8D56886EDE87}"/>
              </a:ext>
            </a:extLst>
          </p:cNvPr>
          <p:cNvCxnSpPr/>
          <p:nvPr/>
        </p:nvCxnSpPr>
        <p:spPr>
          <a:xfrm>
            <a:off x="5887236" y="2870463"/>
            <a:ext cx="327269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2154250-5D64-4B72-A0DB-1A3906A5FE1A}"/>
              </a:ext>
            </a:extLst>
          </p:cNvPr>
          <p:cNvSpPr/>
          <p:nvPr/>
        </p:nvSpPr>
        <p:spPr>
          <a:xfrm>
            <a:off x="9447028" y="2223391"/>
            <a:ext cx="281763" cy="56352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B8DBDC2-7B5B-49A7-B3F3-27BAC2F0B36C}"/>
              </a:ext>
            </a:extLst>
          </p:cNvPr>
          <p:cNvSpPr/>
          <p:nvPr/>
        </p:nvSpPr>
        <p:spPr>
          <a:xfrm>
            <a:off x="9474495" y="3007598"/>
            <a:ext cx="281763" cy="56352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C9F53-C292-4AD4-B5ED-E94FB56A15B4}"/>
              </a:ext>
            </a:extLst>
          </p:cNvPr>
          <p:cNvSpPr txBox="1"/>
          <p:nvPr/>
        </p:nvSpPr>
        <p:spPr>
          <a:xfrm>
            <a:off x="9832743" y="2223391"/>
            <a:ext cx="1930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Data  </a:t>
            </a:r>
            <a:r>
              <a:rPr lang="fr-FR" sz="2400" b="1" dirty="0" err="1"/>
              <a:t>Payload</a:t>
            </a:r>
            <a:endParaRPr lang="fr-F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340F2-51B1-4C5B-99DD-87B0515064BB}"/>
              </a:ext>
            </a:extLst>
          </p:cNvPr>
          <p:cNvSpPr txBox="1"/>
          <p:nvPr/>
        </p:nvSpPr>
        <p:spPr>
          <a:xfrm>
            <a:off x="9885409" y="2993136"/>
            <a:ext cx="160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MetaData</a:t>
            </a:r>
            <a:r>
              <a:rPr lang="fr-FR" sz="2400" b="1" dirty="0"/>
              <a:t>  </a:t>
            </a:r>
          </a:p>
          <a:p>
            <a:r>
              <a:rPr lang="fr-FR" sz="2400" b="1" dirty="0"/>
              <a:t>(</a:t>
            </a:r>
            <a:r>
              <a:rPr lang="fr-FR" sz="2400" b="1" dirty="0" err="1"/>
              <a:t>overhead</a:t>
            </a:r>
            <a:r>
              <a:rPr lang="fr-FR" sz="2400" b="1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9655C-2E5B-48C5-9729-1E972EA38B00}"/>
              </a:ext>
            </a:extLst>
          </p:cNvPr>
          <p:cNvSpPr txBox="1"/>
          <p:nvPr/>
        </p:nvSpPr>
        <p:spPr>
          <a:xfrm>
            <a:off x="3476847" y="4801816"/>
            <a:ext cx="724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ULTRA compression of millions of </a:t>
            </a:r>
            <a:r>
              <a:rPr lang="fr-FR" dirty="0" err="1"/>
              <a:t>rows</a:t>
            </a:r>
            <a:r>
              <a:rPr lang="fr-FR" dirty="0"/>
              <a:t> (</a:t>
            </a:r>
            <a:r>
              <a:rPr lang="fr-FR" dirty="0" err="1"/>
              <a:t>dictionnary</a:t>
            </a:r>
            <a:r>
              <a:rPr lang="fr-FR" dirty="0"/>
              <a:t>, </a:t>
            </a:r>
            <a:r>
              <a:rPr lang="fr-FR" dirty="0" err="1"/>
              <a:t>incremental</a:t>
            </a:r>
            <a:r>
              <a:rPr lang="fr-FR" dirty="0"/>
              <a:t>, </a:t>
            </a:r>
            <a:r>
              <a:rPr lang="fr-FR" dirty="0" err="1"/>
              <a:t>filter</a:t>
            </a:r>
            <a:r>
              <a:rPr lang="fr-FR" dirty="0"/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194240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8EEF-2922-488D-9374-C70CB029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46" y="164382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Documenting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APIs</a:t>
            </a:r>
            <a:br>
              <a:rPr lang="fr-FR" dirty="0"/>
            </a:br>
            <a:r>
              <a:rPr lang="fr-FR" dirty="0" err="1"/>
              <a:t>Exposing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 « </a:t>
            </a:r>
            <a:r>
              <a:rPr lang="fr-FR" dirty="0" err="1"/>
              <a:t>Metadata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A1852-A731-4FA8-A3AE-0F8C70F5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3790730"/>
            <a:ext cx="4838700" cy="142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EF5AB-9F04-4D61-9F02-A82BCDED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5219480"/>
            <a:ext cx="4953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8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7677-3B91-422E-BD28-FBE789F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Springdoc-openapi-ui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73FB5-2F4B-4003-BB6B-429C58451980}"/>
              </a:ext>
            </a:extLst>
          </p:cNvPr>
          <p:cNvSpPr txBox="1"/>
          <p:nvPr/>
        </p:nvSpPr>
        <p:spPr>
          <a:xfrm>
            <a:off x="3047556" y="2413338"/>
            <a:ext cx="79305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org.springdoc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springdoc-openapi-ui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springdoc-openapi-ui.version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6237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7677-3B91-422E-BD28-FBE789F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JSON api-docs </a:t>
            </a:r>
            <a:br>
              <a:rPr lang="fr-FR" dirty="0"/>
            </a:br>
            <a:r>
              <a:rPr lang="fr-FR" dirty="0"/>
              <a:t>http://localhost:8080/v3/api-docs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E5D3E-96D0-4599-AAB8-5DB87CA4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37" y="1983031"/>
            <a:ext cx="9134374" cy="44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1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9C4B-729C-42AB-8B2B-318FB188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1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http://localhost:8080/swagger-ui.html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3C855-C67A-4543-980C-48E546AA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2" y="1616149"/>
            <a:ext cx="11430172" cy="513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61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549D-4277-455D-B167-7EFBEB00A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7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operation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03158-D579-4960-A6F0-DB9A10B2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86" y="1176177"/>
            <a:ext cx="9980428" cy="55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1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F1F-C947-4328-963E-95BCC736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76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5C2D6-A596-4472-BEC6-3B9E583D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04" y="843248"/>
            <a:ext cx="7878726" cy="59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1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FEEC-A4D5-4637-AC9A-83544CEB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84" y="1"/>
            <a:ext cx="10515600" cy="914400"/>
          </a:xfrm>
        </p:spPr>
        <p:txBody>
          <a:bodyPr/>
          <a:lstStyle/>
          <a:p>
            <a:pPr algn="ctr"/>
            <a:r>
              <a:rPr lang="fr-FR" dirty="0"/>
              <a:t>Example PUT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RequestBody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F6F2D-970C-4A12-AEAA-8F9D43B9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40" y="885878"/>
            <a:ext cx="8601739" cy="58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00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7677-3B91-422E-BD28-FBE789F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https://github.com/swagger-api/swagger-codegen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0E397-509E-4325-ADB5-166881F3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45864"/>
            <a:ext cx="9262730" cy="46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72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3D7A-D2F4-4853-B9AC-EA31318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Swagger</a:t>
            </a:r>
            <a:r>
              <a:rPr lang="fr-FR" dirty="0"/>
              <a:t> </a:t>
            </a:r>
            <a:r>
              <a:rPr lang="fr-FR" dirty="0" err="1"/>
              <a:t>CodeGen</a:t>
            </a:r>
            <a:r>
              <a:rPr lang="fr-FR" dirty="0"/>
              <a:t> </a:t>
            </a:r>
            <a:r>
              <a:rPr lang="fr-FR" dirty="0" err="1"/>
              <a:t>maven</a:t>
            </a:r>
            <a:r>
              <a:rPr lang="fr-FR" dirty="0"/>
              <a:t>-plugin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A916A-24C2-4573-B1CE-62705C9D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2" y="1084623"/>
            <a:ext cx="8167287" cy="5369339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80F62026-9AB1-4D16-B0D6-3428CE147B96}"/>
              </a:ext>
            </a:extLst>
          </p:cNvPr>
          <p:cNvSpPr/>
          <p:nvPr/>
        </p:nvSpPr>
        <p:spPr>
          <a:xfrm>
            <a:off x="511549" y="4385930"/>
            <a:ext cx="2206255" cy="877186"/>
          </a:xfrm>
          <a:prstGeom prst="wedgeEllipseCallout">
            <a:avLst>
              <a:gd name="adj1" fmla="val 74609"/>
              <a:gd name="adj2" fmla="val -24773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EB174-393B-4F38-83D5-CB892D26BCE1}"/>
              </a:ext>
            </a:extLst>
          </p:cNvPr>
          <p:cNvSpPr txBox="1"/>
          <p:nvPr/>
        </p:nvSpPr>
        <p:spPr>
          <a:xfrm>
            <a:off x="701749" y="4501358"/>
            <a:ext cx="198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Example: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Angular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86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70C0-0556-4D62-ACA1-ABFC6E6AA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71"/>
            <a:ext cx="10515600" cy="156788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Remote</a:t>
            </a:r>
            <a:r>
              <a:rPr lang="fr-FR" dirty="0"/>
              <a:t> « Call »</a:t>
            </a:r>
            <a:br>
              <a:rPr lang="fr-FR" dirty="0"/>
            </a:br>
            <a:r>
              <a:rPr lang="fr-FR" dirty="0" err="1"/>
              <a:t>asymetric</a:t>
            </a:r>
            <a:r>
              <a:rPr lang="fr-FR" dirty="0"/>
              <a:t> socket </a:t>
            </a:r>
            <a:r>
              <a:rPr lang="fr-FR" dirty="0" err="1"/>
              <a:t>read-write</a:t>
            </a:r>
            <a:br>
              <a:rPr lang="fr-FR" dirty="0"/>
            </a:br>
            <a:r>
              <a:rPr lang="fr-FR" dirty="0"/>
              <a:t>active Client – </a:t>
            </a:r>
            <a:r>
              <a:rPr lang="fr-FR" dirty="0" err="1"/>
              <a:t>waiting</a:t>
            </a:r>
            <a:r>
              <a:rPr lang="fr-FR" dirty="0"/>
              <a:t> Server, </a:t>
            </a:r>
            <a:r>
              <a:rPr lang="fr-FR" dirty="0" err="1"/>
              <a:t>Processing</a:t>
            </a:r>
            <a:endParaRPr lang="fr-F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4EB45A-9C07-4F2E-9ACC-F6D843AAEB41}"/>
              </a:ext>
            </a:extLst>
          </p:cNvPr>
          <p:cNvCxnSpPr>
            <a:cxnSpLocks/>
          </p:cNvCxnSpPr>
          <p:nvPr/>
        </p:nvCxnSpPr>
        <p:spPr>
          <a:xfrm>
            <a:off x="7145943" y="3177165"/>
            <a:ext cx="0" cy="302242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3B8FC6-9C7E-4D73-BE78-F361235FFF6A}"/>
              </a:ext>
            </a:extLst>
          </p:cNvPr>
          <p:cNvSpPr txBox="1"/>
          <p:nvPr/>
        </p:nvSpPr>
        <p:spPr>
          <a:xfrm>
            <a:off x="7859927" y="4012948"/>
            <a:ext cx="19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58326-1051-4B5C-93AE-90DB29905F2B}"/>
              </a:ext>
            </a:extLst>
          </p:cNvPr>
          <p:cNvSpPr txBox="1"/>
          <p:nvPr/>
        </p:nvSpPr>
        <p:spPr>
          <a:xfrm>
            <a:off x="7859927" y="5249708"/>
            <a:ext cx="165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Write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Flush </a:t>
            </a:r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F1AA4-AFE1-472B-8E79-7B80D7C32FFA}"/>
              </a:ext>
            </a:extLst>
          </p:cNvPr>
          <p:cNvSpPr txBox="1"/>
          <p:nvPr/>
        </p:nvSpPr>
        <p:spPr>
          <a:xfrm>
            <a:off x="6389430" y="2803677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 in Server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61A0C847-9A50-4936-BA7B-AA4938138965}"/>
              </a:ext>
            </a:extLst>
          </p:cNvPr>
          <p:cNvSpPr/>
          <p:nvPr/>
        </p:nvSpPr>
        <p:spPr>
          <a:xfrm>
            <a:off x="7933195" y="4404162"/>
            <a:ext cx="307365" cy="661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613C2E-BB77-4CCF-AA06-1AF5076C694F}"/>
              </a:ext>
            </a:extLst>
          </p:cNvPr>
          <p:cNvSpPr txBox="1"/>
          <p:nvPr/>
        </p:nvSpPr>
        <p:spPr>
          <a:xfrm>
            <a:off x="8359129" y="4469824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() {…. 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8988FA-34CD-4BEA-BF38-09361EBFF618}"/>
              </a:ext>
            </a:extLst>
          </p:cNvPr>
          <p:cNvSpPr txBox="1"/>
          <p:nvPr/>
        </p:nvSpPr>
        <p:spPr>
          <a:xfrm>
            <a:off x="7213827" y="5635067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A85857-EABA-4A0D-A012-AE058C7EF24F}"/>
              </a:ext>
            </a:extLst>
          </p:cNvPr>
          <p:cNvSpPr txBox="1"/>
          <p:nvPr/>
        </p:nvSpPr>
        <p:spPr>
          <a:xfrm>
            <a:off x="7144626" y="3438340"/>
            <a:ext cx="240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Loop ( … </a:t>
            </a:r>
            <a:r>
              <a:rPr lang="fr-FR" dirty="0" err="1"/>
              <a:t>wait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) {</a:t>
            </a:r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A48B34A6-F9E5-42B0-89E3-4DBE559CEBB3}"/>
              </a:ext>
            </a:extLst>
          </p:cNvPr>
          <p:cNvSpPr/>
          <p:nvPr/>
        </p:nvSpPr>
        <p:spPr>
          <a:xfrm rot="16200000">
            <a:off x="4054179" y="4013594"/>
            <a:ext cx="342445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281BBB-4AC9-4946-8594-EF3B60AC5543}"/>
              </a:ext>
            </a:extLst>
          </p:cNvPr>
          <p:cNvCxnSpPr>
            <a:cxnSpLocks/>
          </p:cNvCxnSpPr>
          <p:nvPr/>
        </p:nvCxnSpPr>
        <p:spPr>
          <a:xfrm>
            <a:off x="6915571" y="3177165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79299FF-081B-4E91-9BE6-1F47F5C538BC}"/>
              </a:ext>
            </a:extLst>
          </p:cNvPr>
          <p:cNvSpPr txBox="1"/>
          <p:nvPr/>
        </p:nvSpPr>
        <p:spPr>
          <a:xfrm>
            <a:off x="3729558" y="4404162"/>
            <a:ext cx="102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Socket</a:t>
            </a:r>
            <a:endParaRPr lang="fr-F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90FC03-56F6-451B-9831-9149DBD51AA0}"/>
              </a:ext>
            </a:extLst>
          </p:cNvPr>
          <p:cNvSpPr txBox="1"/>
          <p:nvPr/>
        </p:nvSpPr>
        <p:spPr>
          <a:xfrm>
            <a:off x="1550786" y="4936311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EDAFEE-82BF-4927-A082-B40B80E53F02}"/>
              </a:ext>
            </a:extLst>
          </p:cNvPr>
          <p:cNvSpPr txBox="1"/>
          <p:nvPr/>
        </p:nvSpPr>
        <p:spPr>
          <a:xfrm>
            <a:off x="1537417" y="4172935"/>
            <a:ext cx="86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CDB8338-7BBD-4755-A804-71D027F01D5C}"/>
              </a:ext>
            </a:extLst>
          </p:cNvPr>
          <p:cNvSpPr/>
          <p:nvPr/>
        </p:nvSpPr>
        <p:spPr>
          <a:xfrm rot="16200000">
            <a:off x="2627865" y="4215209"/>
            <a:ext cx="307365" cy="314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5285911B-FCD8-4221-AAED-625938A7A3B9}"/>
              </a:ext>
            </a:extLst>
          </p:cNvPr>
          <p:cNvSpPr/>
          <p:nvPr/>
        </p:nvSpPr>
        <p:spPr>
          <a:xfrm rot="16200000">
            <a:off x="5342927" y="4209097"/>
            <a:ext cx="307365" cy="314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042475E2-37F1-45DD-869B-C9B7F36C210A}"/>
              </a:ext>
            </a:extLst>
          </p:cNvPr>
          <p:cNvSpPr/>
          <p:nvPr/>
        </p:nvSpPr>
        <p:spPr>
          <a:xfrm rot="16200000" flipV="1">
            <a:off x="5342926" y="4981698"/>
            <a:ext cx="307365" cy="314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83315A45-6E7E-49A7-82DF-20470FEF1734}"/>
              </a:ext>
            </a:extLst>
          </p:cNvPr>
          <p:cNvSpPr/>
          <p:nvPr/>
        </p:nvSpPr>
        <p:spPr>
          <a:xfrm rot="16200000" flipV="1">
            <a:off x="2602666" y="4981697"/>
            <a:ext cx="307365" cy="314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E2868B-B753-45F8-89E9-3116725C3AB3}"/>
              </a:ext>
            </a:extLst>
          </p:cNvPr>
          <p:cNvSpPr txBox="1"/>
          <p:nvPr/>
        </p:nvSpPr>
        <p:spPr>
          <a:xfrm>
            <a:off x="6132887" y="4212599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DC1F4-97BC-456E-A3E4-809F1C1427F8}"/>
              </a:ext>
            </a:extLst>
          </p:cNvPr>
          <p:cNvSpPr txBox="1"/>
          <p:nvPr/>
        </p:nvSpPr>
        <p:spPr>
          <a:xfrm>
            <a:off x="6098872" y="4904642"/>
            <a:ext cx="86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265087F2-4561-4230-9F29-B2414DCCAF96}"/>
              </a:ext>
            </a:extLst>
          </p:cNvPr>
          <p:cNvSpPr/>
          <p:nvPr/>
        </p:nvSpPr>
        <p:spPr>
          <a:xfrm>
            <a:off x="1640092" y="3104658"/>
            <a:ext cx="307365" cy="908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D1F82F5D-A3F3-423F-81CD-E68E5507971A}"/>
              </a:ext>
            </a:extLst>
          </p:cNvPr>
          <p:cNvSpPr/>
          <p:nvPr/>
        </p:nvSpPr>
        <p:spPr>
          <a:xfrm>
            <a:off x="1615157" y="5288548"/>
            <a:ext cx="307365" cy="908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DB8073-4FB6-4ECD-8EE0-A357D0C36553}"/>
              </a:ext>
            </a:extLst>
          </p:cNvPr>
          <p:cNvSpPr txBox="1"/>
          <p:nvPr/>
        </p:nvSpPr>
        <p:spPr>
          <a:xfrm>
            <a:off x="2191036" y="1834635"/>
            <a:ext cx="450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Client-</a:t>
            </a:r>
            <a:r>
              <a:rPr lang="fr-FR" dirty="0" err="1"/>
              <a:t>side</a:t>
            </a:r>
            <a:r>
              <a:rPr lang="fr-FR" dirty="0"/>
              <a:t>:</a:t>
            </a:r>
          </a:p>
          <a:p>
            <a:r>
              <a:rPr lang="fr-FR" dirty="0" err="1"/>
              <a:t>Write,flush-write</a:t>
            </a:r>
            <a:r>
              <a:rPr lang="fr-FR" dirty="0"/>
              <a:t> … </a:t>
            </a:r>
            <a:r>
              <a:rPr lang="fr-FR" dirty="0" err="1"/>
              <a:t>then</a:t>
            </a:r>
            <a:r>
              <a:rPr lang="fr-FR" dirty="0"/>
              <a:t> (blocking-</a:t>
            </a:r>
            <a:r>
              <a:rPr lang="fr-FR" dirty="0" err="1"/>
              <a:t>wait</a:t>
            </a:r>
            <a:r>
              <a:rPr lang="fr-FR" dirty="0"/>
              <a:t>) </a:t>
            </a:r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2775DF-E12F-491D-B50F-7901DB83DB66}"/>
              </a:ext>
            </a:extLst>
          </p:cNvPr>
          <p:cNvSpPr txBox="1"/>
          <p:nvPr/>
        </p:nvSpPr>
        <p:spPr>
          <a:xfrm>
            <a:off x="6766369" y="1844206"/>
            <a:ext cx="4401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Server:</a:t>
            </a:r>
          </a:p>
          <a:p>
            <a:r>
              <a:rPr lang="fr-FR" dirty="0"/>
              <a:t>(blocking-</a:t>
            </a:r>
            <a:r>
              <a:rPr lang="fr-FR" dirty="0" err="1"/>
              <a:t>wait</a:t>
            </a:r>
            <a:r>
              <a:rPr lang="fr-FR" dirty="0"/>
              <a:t>) </a:t>
            </a:r>
            <a:r>
              <a:rPr lang="fr-FR" dirty="0" err="1"/>
              <a:t>read</a:t>
            </a:r>
            <a:r>
              <a:rPr lang="fr-FR" dirty="0"/>
              <a:t> …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write,flush-write</a:t>
            </a:r>
            <a:endParaRPr lang="fr-FR" dirty="0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54C2B69A-9B53-4867-B9A1-67FD58C458E2}"/>
              </a:ext>
            </a:extLst>
          </p:cNvPr>
          <p:cNvSpPr/>
          <p:nvPr/>
        </p:nvSpPr>
        <p:spPr>
          <a:xfrm rot="16200000">
            <a:off x="7385888" y="4198809"/>
            <a:ext cx="307365" cy="314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70026A15-A75A-41EF-A4E8-231529DAB8F5}"/>
              </a:ext>
            </a:extLst>
          </p:cNvPr>
          <p:cNvSpPr/>
          <p:nvPr/>
        </p:nvSpPr>
        <p:spPr>
          <a:xfrm rot="16200000" flipV="1">
            <a:off x="7385887" y="4971410"/>
            <a:ext cx="307365" cy="314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46AFFB-193F-4F04-9EA3-F93526DEFD15}"/>
              </a:ext>
            </a:extLst>
          </p:cNvPr>
          <p:cNvSpPr txBox="1"/>
          <p:nvPr/>
        </p:nvSpPr>
        <p:spPr>
          <a:xfrm>
            <a:off x="199136" y="3366617"/>
            <a:ext cx="1474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Write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Flush </a:t>
            </a:r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A7920C-323F-4EE9-9888-D3513EF0A8B2}"/>
              </a:ext>
            </a:extLst>
          </p:cNvPr>
          <p:cNvSpPr txBox="1"/>
          <p:nvPr/>
        </p:nvSpPr>
        <p:spPr>
          <a:xfrm>
            <a:off x="70911" y="5156954"/>
            <a:ext cx="116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</a:t>
            </a:r>
            <a:r>
              <a:rPr lang="fr-FR" dirty="0" err="1"/>
              <a:t>fully</a:t>
            </a:r>
            <a:r>
              <a:rPr lang="fr-FR" dirty="0"/>
              <a:t> </a:t>
            </a:r>
          </a:p>
          <a:p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B02FF898-1DCE-4C6F-8C95-1FF1FCE0068D}"/>
              </a:ext>
            </a:extLst>
          </p:cNvPr>
          <p:cNvSpPr/>
          <p:nvPr/>
        </p:nvSpPr>
        <p:spPr>
          <a:xfrm rot="5400000">
            <a:off x="4081802" y="5558402"/>
            <a:ext cx="296907" cy="104608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16B4D4-9DA6-42FE-B0C7-3412EC095168}"/>
              </a:ext>
            </a:extLst>
          </p:cNvPr>
          <p:cNvSpPr txBox="1"/>
          <p:nvPr/>
        </p:nvSpPr>
        <p:spPr>
          <a:xfrm>
            <a:off x="3526505" y="6199594"/>
            <a:ext cx="175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</a:t>
            </a:r>
            <a:r>
              <a:rPr lang="fr-FR" dirty="0" err="1"/>
              <a:t>packets</a:t>
            </a:r>
            <a:endParaRPr lang="fr-FR" dirty="0"/>
          </a:p>
          <a:p>
            <a:r>
              <a:rPr lang="fr-FR" dirty="0"/>
              <a:t>(in </a:t>
            </a:r>
            <a:r>
              <a:rPr lang="fr-FR" dirty="0" err="1"/>
              <a:t>routers</a:t>
            </a:r>
            <a:r>
              <a:rPr lang="fr-FR" dirty="0"/>
              <a:t>)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7D249AD-AA2C-4E8F-95B8-CD7AF309AD0B}"/>
              </a:ext>
            </a:extLst>
          </p:cNvPr>
          <p:cNvSpPr/>
          <p:nvPr/>
        </p:nvSpPr>
        <p:spPr>
          <a:xfrm rot="5400000">
            <a:off x="5871198" y="5580101"/>
            <a:ext cx="296907" cy="104608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EC563AE5-F8B2-4126-A9C1-75702FF3F863}"/>
              </a:ext>
            </a:extLst>
          </p:cNvPr>
          <p:cNvSpPr/>
          <p:nvPr/>
        </p:nvSpPr>
        <p:spPr>
          <a:xfrm rot="5400000">
            <a:off x="2448751" y="5552740"/>
            <a:ext cx="296907" cy="104608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66780AD4-B8C0-4695-B921-807BE8ED2673}"/>
              </a:ext>
            </a:extLst>
          </p:cNvPr>
          <p:cNvSpPr/>
          <p:nvPr/>
        </p:nvSpPr>
        <p:spPr>
          <a:xfrm rot="16200000">
            <a:off x="2185135" y="4204467"/>
            <a:ext cx="342445" cy="3143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3CC02649-BA99-4F6A-9700-CA65D3BAA812}"/>
              </a:ext>
            </a:extLst>
          </p:cNvPr>
          <p:cNvSpPr/>
          <p:nvPr/>
        </p:nvSpPr>
        <p:spPr>
          <a:xfrm rot="16200000">
            <a:off x="2189170" y="4981696"/>
            <a:ext cx="342445" cy="3143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5A2473DE-FB0D-49A0-9769-61CADCD8F552}"/>
              </a:ext>
            </a:extLst>
          </p:cNvPr>
          <p:cNvSpPr/>
          <p:nvPr/>
        </p:nvSpPr>
        <p:spPr>
          <a:xfrm rot="16200000">
            <a:off x="5727264" y="4219185"/>
            <a:ext cx="342445" cy="3143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7C334702-1B7F-4032-866E-7ADA696973CF}"/>
              </a:ext>
            </a:extLst>
          </p:cNvPr>
          <p:cNvSpPr/>
          <p:nvPr/>
        </p:nvSpPr>
        <p:spPr>
          <a:xfrm rot="16200000">
            <a:off x="5731299" y="4996414"/>
            <a:ext cx="342445" cy="3143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Arrow: Curved Down 61">
            <a:extLst>
              <a:ext uri="{FF2B5EF4-FFF2-40B4-BE49-F238E27FC236}">
                <a16:creationId xmlns:a16="http://schemas.microsoft.com/office/drawing/2014/main" id="{9A9EF46D-9C3A-4E53-A243-B522CB7D203F}"/>
              </a:ext>
            </a:extLst>
          </p:cNvPr>
          <p:cNvSpPr/>
          <p:nvPr/>
        </p:nvSpPr>
        <p:spPr>
          <a:xfrm>
            <a:off x="2362487" y="3814732"/>
            <a:ext cx="597191" cy="313111"/>
          </a:xfrm>
          <a:prstGeom prst="curvedDownArrow">
            <a:avLst>
              <a:gd name="adj1" fmla="val 25000"/>
              <a:gd name="adj2" fmla="val 99664"/>
              <a:gd name="adj3" fmla="val 47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6C30BC-A1C6-4471-9B71-DBD6E141B804}"/>
              </a:ext>
            </a:extLst>
          </p:cNvPr>
          <p:cNvSpPr txBox="1"/>
          <p:nvPr/>
        </p:nvSpPr>
        <p:spPr>
          <a:xfrm>
            <a:off x="2675121" y="3452019"/>
            <a:ext cx="136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Flush-</a:t>
            </a:r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AE9991-6A11-4FB7-B1FA-485159ED5791}"/>
              </a:ext>
            </a:extLst>
          </p:cNvPr>
          <p:cNvSpPr txBox="1"/>
          <p:nvPr/>
        </p:nvSpPr>
        <p:spPr>
          <a:xfrm>
            <a:off x="5777167" y="5591088"/>
            <a:ext cx="136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Flush-</a:t>
            </a:r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65" name="Arrow: Curved Down 64">
            <a:extLst>
              <a:ext uri="{FF2B5EF4-FFF2-40B4-BE49-F238E27FC236}">
                <a16:creationId xmlns:a16="http://schemas.microsoft.com/office/drawing/2014/main" id="{A81F6F6D-4192-4A0E-A271-7F625AEC3FE0}"/>
              </a:ext>
            </a:extLst>
          </p:cNvPr>
          <p:cNvSpPr/>
          <p:nvPr/>
        </p:nvSpPr>
        <p:spPr>
          <a:xfrm rot="10987142">
            <a:off x="5373184" y="5413169"/>
            <a:ext cx="597191" cy="313111"/>
          </a:xfrm>
          <a:prstGeom prst="curvedDownArrow">
            <a:avLst>
              <a:gd name="adj1" fmla="val 25000"/>
              <a:gd name="adj2" fmla="val 99664"/>
              <a:gd name="adj3" fmla="val 47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C98735-6A0C-4B06-926D-306E9DA1C880}"/>
              </a:ext>
            </a:extLst>
          </p:cNvPr>
          <p:cNvSpPr txBox="1"/>
          <p:nvPr/>
        </p:nvSpPr>
        <p:spPr>
          <a:xfrm>
            <a:off x="5290453" y="6208862"/>
            <a:ext cx="15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Server-Buffers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36AC4A-51D0-4895-A5EA-EC24229FEDDC}"/>
              </a:ext>
            </a:extLst>
          </p:cNvPr>
          <p:cNvSpPr txBox="1"/>
          <p:nvPr/>
        </p:nvSpPr>
        <p:spPr>
          <a:xfrm>
            <a:off x="1853471" y="6208310"/>
            <a:ext cx="145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Client-Buffers</a:t>
            </a:r>
          </a:p>
        </p:txBody>
      </p:sp>
    </p:spTree>
    <p:extLst>
      <p:ext uri="{BB962C8B-B14F-4D97-AF65-F5344CB8AC3E}">
        <p14:creationId xmlns:p14="http://schemas.microsoft.com/office/powerpoint/2010/main" val="503095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FBF3-B670-4EC3-A0DC-1F7926BE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-sources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778E1-14FE-45B9-8A75-85C94D3C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4" y="1283817"/>
            <a:ext cx="11196084" cy="1604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46BB-57E4-4782-B0A1-44C34D2C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73" y="2877594"/>
            <a:ext cx="11196084" cy="396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57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C020-E346-41D2-B454-76F610B4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0470"/>
          </a:xfrm>
        </p:spPr>
        <p:txBody>
          <a:bodyPr>
            <a:normAutofit/>
          </a:bodyPr>
          <a:lstStyle/>
          <a:p>
            <a:pPr algn="ctr"/>
            <a:r>
              <a:rPr lang="fr-FR" sz="4000" dirty="0" err="1"/>
              <a:t>Generated</a:t>
            </a:r>
            <a:r>
              <a:rPr lang="fr-FR" sz="4000" dirty="0"/>
              <a:t> Code (</a:t>
            </a:r>
            <a:r>
              <a:rPr lang="fr-FR" sz="4000" dirty="0" err="1"/>
              <a:t>example</a:t>
            </a:r>
            <a:r>
              <a:rPr lang="fr-FR" sz="4000" dirty="0"/>
              <a:t>: </a:t>
            </a:r>
            <a:r>
              <a:rPr lang="fr-FR" sz="4000" dirty="0" err="1"/>
              <a:t>Typescript</a:t>
            </a:r>
            <a:r>
              <a:rPr lang="fr-FR" sz="4000" dirty="0"/>
              <a:t> -</a:t>
            </a:r>
            <a:r>
              <a:rPr lang="fr-FR" sz="4000" dirty="0" err="1"/>
              <a:t>Angular</a:t>
            </a:r>
            <a:r>
              <a:rPr lang="fr-FR" sz="40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AD71F-7430-4843-9684-EB905D6A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439" y="2383503"/>
            <a:ext cx="6170561" cy="446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C2593-7FF9-4717-B2F2-E970794A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" y="1259958"/>
            <a:ext cx="5959238" cy="46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2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48AE-67D5-46CB-AB53-CA4BCAB1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81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Another</a:t>
            </a:r>
            <a:r>
              <a:rPr lang="fr-FR" dirty="0"/>
              <a:t> Example : </a:t>
            </a:r>
            <a:r>
              <a:rPr lang="fr-FR" dirty="0" err="1"/>
              <a:t>generate</a:t>
            </a:r>
            <a:r>
              <a:rPr lang="fr-FR" dirty="0"/>
              <a:t> 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CBDE4-CE6C-4E42-87FB-7ECC5DF6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7" y="723901"/>
            <a:ext cx="6191206" cy="5730061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972841E8-D83E-4520-B969-64FF902B9C74}"/>
              </a:ext>
            </a:extLst>
          </p:cNvPr>
          <p:cNvSpPr/>
          <p:nvPr/>
        </p:nvSpPr>
        <p:spPr>
          <a:xfrm>
            <a:off x="366824" y="2913321"/>
            <a:ext cx="2574264" cy="877186"/>
          </a:xfrm>
          <a:prstGeom prst="wedgeEllipseCallout">
            <a:avLst>
              <a:gd name="adj1" fmla="val 76537"/>
              <a:gd name="adj2" fmla="val 1098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9CBA1-E70F-4112-8653-E656E2AAEC0D}"/>
              </a:ext>
            </a:extLst>
          </p:cNvPr>
          <p:cNvSpPr txBox="1"/>
          <p:nvPr/>
        </p:nvSpPr>
        <p:spPr>
          <a:xfrm>
            <a:off x="542260" y="3028749"/>
            <a:ext cx="2365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Java </a:t>
            </a:r>
          </a:p>
          <a:p>
            <a:r>
              <a:rPr lang="fr-FR" dirty="0"/>
              <a:t>Default </a:t>
            </a:r>
            <a:r>
              <a:rPr lang="fr-FR" dirty="0" err="1"/>
              <a:t>library</a:t>
            </a:r>
            <a:r>
              <a:rPr lang="fr-FR" dirty="0"/>
              <a:t>=</a:t>
            </a:r>
            <a:r>
              <a:rPr lang="fr-FR" dirty="0" err="1"/>
              <a:t>OkHttp</a:t>
            </a:r>
            <a:endParaRPr lang="fr-FR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C7F9636-9D86-48F6-A412-4747B9EFBC4C}"/>
              </a:ext>
            </a:extLst>
          </p:cNvPr>
          <p:cNvSpPr/>
          <p:nvPr/>
        </p:nvSpPr>
        <p:spPr>
          <a:xfrm>
            <a:off x="426133" y="4979581"/>
            <a:ext cx="2574264" cy="877186"/>
          </a:xfrm>
          <a:prstGeom prst="wedgeEllipseCallout">
            <a:avLst>
              <a:gd name="adj1" fmla="val 76537"/>
              <a:gd name="adj2" fmla="val 1098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098EE-7061-43E4-AD82-4CFE37DDC2F3}"/>
              </a:ext>
            </a:extLst>
          </p:cNvPr>
          <p:cNvSpPr txBox="1"/>
          <p:nvPr/>
        </p:nvSpPr>
        <p:spPr>
          <a:xfrm>
            <a:off x="601569" y="5095009"/>
            <a:ext cx="2365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Java </a:t>
            </a:r>
          </a:p>
          <a:p>
            <a:r>
              <a:rPr lang="fr-FR" dirty="0"/>
              <a:t>+ </a:t>
            </a:r>
            <a:r>
              <a:rPr lang="fr-FR" dirty="0" err="1"/>
              <a:t>library</a:t>
            </a:r>
            <a:r>
              <a:rPr lang="fr-FR" dirty="0"/>
              <a:t>=Retrofit2</a:t>
            </a:r>
          </a:p>
        </p:txBody>
      </p:sp>
    </p:spTree>
    <p:extLst>
      <p:ext uri="{BB962C8B-B14F-4D97-AF65-F5344CB8AC3E}">
        <p14:creationId xmlns:p14="http://schemas.microsoft.com/office/powerpoint/2010/main" val="3386473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C4EB-8A3C-452C-BDD3-650ADFAF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055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Generated</a:t>
            </a:r>
            <a:r>
              <a:rPr lang="fr-FR" dirty="0"/>
              <a:t> Code (Java, default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OkHttp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236AF-8E62-43BC-AA54-82966D5E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42" y="1136379"/>
            <a:ext cx="7279758" cy="5721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98B93-C408-4707-9946-BDAFA1B23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4" y="1570825"/>
            <a:ext cx="5192550" cy="28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58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82A8-3F4D-4028-B8C7-1FF9A551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Generated</a:t>
            </a:r>
            <a:r>
              <a:rPr lang="fr-FR" dirty="0"/>
              <a:t> Code (Java + Retrofit2)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ECF3-3C08-4909-9ABD-BF56C717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67" y="877186"/>
            <a:ext cx="3950214" cy="5862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D3567-3A07-4AD8-9EF0-279D1874D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91" y="1168704"/>
            <a:ext cx="6467546" cy="52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29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7FA5-0EF8-4BF4-84E0-30F450A7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858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Retrofit2 Java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5BA66-76C4-427E-AB72-A848F2A1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07" y="796742"/>
            <a:ext cx="10572760" cy="60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2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9A63-62D6-43EE-8BC7-EC9D387F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99" y="-193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Simple Http </a:t>
            </a:r>
            <a:r>
              <a:rPr lang="fr-FR" dirty="0" err="1"/>
              <a:t>Request</a:t>
            </a:r>
            <a:r>
              <a:rPr lang="fr-FR" dirty="0"/>
              <a:t> Model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B274B85-06B7-4045-9490-AA0533930537}"/>
              </a:ext>
            </a:extLst>
          </p:cNvPr>
          <p:cNvSpPr/>
          <p:nvPr/>
        </p:nvSpPr>
        <p:spPr>
          <a:xfrm rot="16200000">
            <a:off x="6302813" y="2080038"/>
            <a:ext cx="307365" cy="3014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0EA4C1F-9134-440C-B40B-B4CE027080D7}"/>
              </a:ext>
            </a:extLst>
          </p:cNvPr>
          <p:cNvSpPr/>
          <p:nvPr/>
        </p:nvSpPr>
        <p:spPr>
          <a:xfrm rot="16200000" flipV="1">
            <a:off x="6302812" y="2891420"/>
            <a:ext cx="307365" cy="3014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owchart: Card 5">
            <a:extLst>
              <a:ext uri="{FF2B5EF4-FFF2-40B4-BE49-F238E27FC236}">
                <a16:creationId xmlns:a16="http://schemas.microsoft.com/office/drawing/2014/main" id="{08141FE0-6D67-4DBE-B99C-9929415FB2CE}"/>
              </a:ext>
            </a:extLst>
          </p:cNvPr>
          <p:cNvSpPr/>
          <p:nvPr/>
        </p:nvSpPr>
        <p:spPr>
          <a:xfrm>
            <a:off x="5134864" y="1239952"/>
            <a:ext cx="2336671" cy="202934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F8AA5-AF8A-4D2E-B299-2A0434F85709}"/>
              </a:ext>
            </a:extLst>
          </p:cNvPr>
          <p:cNvSpPr txBox="1"/>
          <p:nvPr/>
        </p:nvSpPr>
        <p:spPr>
          <a:xfrm>
            <a:off x="4373164" y="1372893"/>
            <a:ext cx="310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Line1:       HTTP 2.0 </a:t>
            </a:r>
            <a:r>
              <a:rPr lang="fr-FR" b="1" dirty="0"/>
              <a:t>VERB /</a:t>
            </a:r>
            <a:r>
              <a:rPr lang="fr-FR" b="1" dirty="0" err="1"/>
              <a:t>path</a:t>
            </a:r>
            <a:endParaRPr lang="fr-F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BDA03-048F-479B-86D9-71CBCB51E159}"/>
              </a:ext>
            </a:extLst>
          </p:cNvPr>
          <p:cNvSpPr txBox="1"/>
          <p:nvPr/>
        </p:nvSpPr>
        <p:spPr>
          <a:xfrm>
            <a:off x="4153378" y="198701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Line2..N: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64066-CAF0-469E-883B-90A46FBE0FF2}"/>
              </a:ext>
            </a:extLst>
          </p:cNvPr>
          <p:cNvSpPr txBox="1"/>
          <p:nvPr/>
        </p:nvSpPr>
        <p:spPr>
          <a:xfrm>
            <a:off x="4193107" y="2489873"/>
            <a:ext cx="9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Sep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B038E-3D8B-450D-B551-F0DE8999C9EE}"/>
              </a:ext>
            </a:extLst>
          </p:cNvPr>
          <p:cNvSpPr txBox="1"/>
          <p:nvPr/>
        </p:nvSpPr>
        <p:spPr>
          <a:xfrm>
            <a:off x="4407196" y="2877549"/>
            <a:ext cx="6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42D42-908C-4D83-8CA8-A3DE73DBF773}"/>
              </a:ext>
            </a:extLst>
          </p:cNvPr>
          <p:cNvSpPr txBox="1"/>
          <p:nvPr/>
        </p:nvSpPr>
        <p:spPr>
          <a:xfrm>
            <a:off x="5139955" y="1653881"/>
            <a:ext cx="24080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Header1:value1</a:t>
            </a:r>
          </a:p>
          <a:p>
            <a:r>
              <a:rPr lang="fr-FR" dirty="0"/>
              <a:t>Header2: value2</a:t>
            </a:r>
          </a:p>
          <a:p>
            <a:r>
              <a:rPr lang="fr-FR" dirty="0"/>
              <a:t>Content-</a:t>
            </a:r>
            <a:r>
              <a:rPr lang="fr-FR" dirty="0" err="1"/>
              <a:t>length</a:t>
            </a:r>
            <a:r>
              <a:rPr lang="fr-FR" dirty="0"/>
              <a:t>: 12345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0010101010101001100</a:t>
            </a:r>
          </a:p>
        </p:txBody>
      </p:sp>
      <p:sp>
        <p:nvSpPr>
          <p:cNvPr id="12" name="Flowchart: Card 11">
            <a:extLst>
              <a:ext uri="{FF2B5EF4-FFF2-40B4-BE49-F238E27FC236}">
                <a16:creationId xmlns:a16="http://schemas.microsoft.com/office/drawing/2014/main" id="{66E56F38-ED80-4D61-A62D-31B1360AC51D}"/>
              </a:ext>
            </a:extLst>
          </p:cNvPr>
          <p:cNvSpPr/>
          <p:nvPr/>
        </p:nvSpPr>
        <p:spPr>
          <a:xfrm>
            <a:off x="5174593" y="4694152"/>
            <a:ext cx="2336671" cy="202934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C8E32-664D-4078-8B94-4A178F312041}"/>
              </a:ext>
            </a:extLst>
          </p:cNvPr>
          <p:cNvSpPr txBox="1"/>
          <p:nvPr/>
        </p:nvSpPr>
        <p:spPr>
          <a:xfrm>
            <a:off x="4412893" y="4827093"/>
            <a:ext cx="234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Line1:       HTTP </a:t>
            </a:r>
            <a:r>
              <a:rPr lang="fr-FR" b="1" dirty="0"/>
              <a:t>200</a:t>
            </a:r>
            <a:r>
              <a:rPr lang="fr-FR" dirty="0"/>
              <a:t> OK</a:t>
            </a:r>
            <a:endParaRPr lang="fr-F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156122-CBE2-4CAF-98C0-D5C35E9BB2CD}"/>
              </a:ext>
            </a:extLst>
          </p:cNvPr>
          <p:cNvSpPr txBox="1"/>
          <p:nvPr/>
        </p:nvSpPr>
        <p:spPr>
          <a:xfrm>
            <a:off x="4193107" y="544121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Line2..N: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FAC4A4-5AA5-4ADC-B328-C3A5D3171901}"/>
              </a:ext>
            </a:extLst>
          </p:cNvPr>
          <p:cNvSpPr txBox="1"/>
          <p:nvPr/>
        </p:nvSpPr>
        <p:spPr>
          <a:xfrm>
            <a:off x="4232836" y="5944073"/>
            <a:ext cx="9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Sep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E69D78-1578-4C5F-82CA-260A21A14E26}"/>
              </a:ext>
            </a:extLst>
          </p:cNvPr>
          <p:cNvSpPr txBox="1"/>
          <p:nvPr/>
        </p:nvSpPr>
        <p:spPr>
          <a:xfrm>
            <a:off x="4446925" y="6331749"/>
            <a:ext cx="6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Body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D5033-6A2B-40FE-A1BB-8716AAC13428}"/>
              </a:ext>
            </a:extLst>
          </p:cNvPr>
          <p:cNvSpPr txBox="1"/>
          <p:nvPr/>
        </p:nvSpPr>
        <p:spPr>
          <a:xfrm>
            <a:off x="5179684" y="5108081"/>
            <a:ext cx="2067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Header1:value1</a:t>
            </a:r>
          </a:p>
          <a:p>
            <a:r>
              <a:rPr lang="fr-FR" dirty="0"/>
              <a:t>Header2: value2</a:t>
            </a:r>
          </a:p>
          <a:p>
            <a:r>
              <a:rPr lang="fr-FR" dirty="0"/>
              <a:t>Content-</a:t>
            </a:r>
            <a:r>
              <a:rPr lang="fr-FR" dirty="0" err="1"/>
              <a:t>length</a:t>
            </a:r>
            <a:r>
              <a:rPr lang="fr-FR" dirty="0"/>
              <a:t>: 123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0010101010010</a:t>
            </a:r>
          </a:p>
        </p:txBody>
      </p:sp>
    </p:spTree>
    <p:extLst>
      <p:ext uri="{BB962C8B-B14F-4D97-AF65-F5344CB8AC3E}">
        <p14:creationId xmlns:p14="http://schemas.microsoft.com/office/powerpoint/2010/main" val="118214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020E-CD73-4080-9D06-544826A8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3" y="-5772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Rest</a:t>
            </a:r>
            <a:r>
              <a:rPr lang="fr-FR" dirty="0"/>
              <a:t> ( http + </a:t>
            </a:r>
            <a:r>
              <a:rPr lang="fr-FR" dirty="0" err="1"/>
              <a:t>Json</a:t>
            </a:r>
            <a:r>
              <a:rPr lang="fr-FR" dirty="0"/>
              <a:t> )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99A043C-016B-4F6D-AB60-91161ECEACF1}"/>
              </a:ext>
            </a:extLst>
          </p:cNvPr>
          <p:cNvSpPr/>
          <p:nvPr/>
        </p:nvSpPr>
        <p:spPr>
          <a:xfrm rot="16200000">
            <a:off x="6302813" y="2080038"/>
            <a:ext cx="307365" cy="3014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76CBB2A-4024-499C-9F39-983ADBF7C9B4}"/>
              </a:ext>
            </a:extLst>
          </p:cNvPr>
          <p:cNvSpPr/>
          <p:nvPr/>
        </p:nvSpPr>
        <p:spPr>
          <a:xfrm rot="16200000" flipV="1">
            <a:off x="6302812" y="2891420"/>
            <a:ext cx="307365" cy="3014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owchart: Card 5">
            <a:extLst>
              <a:ext uri="{FF2B5EF4-FFF2-40B4-BE49-F238E27FC236}">
                <a16:creationId xmlns:a16="http://schemas.microsoft.com/office/drawing/2014/main" id="{1508C9BF-5F47-4DFB-B356-A6A366870763}"/>
              </a:ext>
            </a:extLst>
          </p:cNvPr>
          <p:cNvSpPr/>
          <p:nvPr/>
        </p:nvSpPr>
        <p:spPr>
          <a:xfrm>
            <a:off x="5134864" y="1239952"/>
            <a:ext cx="2336671" cy="202934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1F9C8-9994-4040-BEC4-709128013280}"/>
              </a:ext>
            </a:extLst>
          </p:cNvPr>
          <p:cNvSpPr txBox="1"/>
          <p:nvPr/>
        </p:nvSpPr>
        <p:spPr>
          <a:xfrm>
            <a:off x="4373164" y="137289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Line1:       HTTP 2.0 </a:t>
            </a:r>
            <a:r>
              <a:rPr lang="fr-FR" b="1" dirty="0"/>
              <a:t>VERB /</a:t>
            </a:r>
            <a:r>
              <a:rPr lang="fr-FR" b="1" dirty="0" err="1"/>
              <a:t>resource-path</a:t>
            </a:r>
            <a:endParaRPr lang="fr-F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974CA-4782-40A0-B675-2F2DF3C47DE5}"/>
              </a:ext>
            </a:extLst>
          </p:cNvPr>
          <p:cNvSpPr txBox="1"/>
          <p:nvPr/>
        </p:nvSpPr>
        <p:spPr>
          <a:xfrm>
            <a:off x="4153378" y="198701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Line2..N: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7637-DF48-406A-8482-6D920B3193CC}"/>
              </a:ext>
            </a:extLst>
          </p:cNvPr>
          <p:cNvSpPr txBox="1"/>
          <p:nvPr/>
        </p:nvSpPr>
        <p:spPr>
          <a:xfrm>
            <a:off x="4193107" y="2489873"/>
            <a:ext cx="9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Sep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1E190-3FA1-4836-B320-FC8C145A3986}"/>
              </a:ext>
            </a:extLst>
          </p:cNvPr>
          <p:cNvSpPr txBox="1"/>
          <p:nvPr/>
        </p:nvSpPr>
        <p:spPr>
          <a:xfrm>
            <a:off x="4438029" y="2828304"/>
            <a:ext cx="6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595DD-FB93-40F7-AA02-10E16984670B}"/>
              </a:ext>
            </a:extLst>
          </p:cNvPr>
          <p:cNvSpPr txBox="1"/>
          <p:nvPr/>
        </p:nvSpPr>
        <p:spPr>
          <a:xfrm>
            <a:off x="5139955" y="1653881"/>
            <a:ext cx="3222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Header1:value1</a:t>
            </a:r>
          </a:p>
          <a:p>
            <a:r>
              <a:rPr lang="fr-FR" dirty="0"/>
              <a:t>Header2: value2</a:t>
            </a:r>
          </a:p>
          <a:p>
            <a:r>
              <a:rPr lang="fr-FR" dirty="0"/>
              <a:t>Content-</a:t>
            </a:r>
            <a:r>
              <a:rPr lang="fr-FR" dirty="0" err="1"/>
              <a:t>length</a:t>
            </a:r>
            <a:r>
              <a:rPr lang="fr-FR" dirty="0"/>
              <a:t>: 12345</a:t>
            </a:r>
          </a:p>
          <a:p>
            <a:r>
              <a:rPr lang="fr-FR" dirty="0"/>
              <a:t>.</a:t>
            </a:r>
          </a:p>
          <a:p>
            <a:r>
              <a:rPr lang="fr-FR" sz="2400" b="1" dirty="0"/>
              <a:t>{ </a:t>
            </a:r>
            <a:r>
              <a:rPr lang="fr-FR" sz="2400" b="1" dirty="0" err="1"/>
              <a:t>json</a:t>
            </a:r>
            <a:r>
              <a:rPr lang="fr-FR" sz="2400" b="1" dirty="0"/>
              <a:t> }</a:t>
            </a:r>
          </a:p>
        </p:txBody>
      </p:sp>
      <p:sp>
        <p:nvSpPr>
          <p:cNvPr id="12" name="Flowchart: Card 11">
            <a:extLst>
              <a:ext uri="{FF2B5EF4-FFF2-40B4-BE49-F238E27FC236}">
                <a16:creationId xmlns:a16="http://schemas.microsoft.com/office/drawing/2014/main" id="{901C9E79-8846-49D4-85B7-7BFDF9B4A8BB}"/>
              </a:ext>
            </a:extLst>
          </p:cNvPr>
          <p:cNvSpPr/>
          <p:nvPr/>
        </p:nvSpPr>
        <p:spPr>
          <a:xfrm>
            <a:off x="5174593" y="4694152"/>
            <a:ext cx="2336671" cy="202934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0A185-A055-483A-B031-2EB24F766525}"/>
              </a:ext>
            </a:extLst>
          </p:cNvPr>
          <p:cNvSpPr txBox="1"/>
          <p:nvPr/>
        </p:nvSpPr>
        <p:spPr>
          <a:xfrm>
            <a:off x="4412893" y="4827093"/>
            <a:ext cx="234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Line1:       HTTP </a:t>
            </a:r>
            <a:r>
              <a:rPr lang="fr-FR" b="1" dirty="0"/>
              <a:t>200</a:t>
            </a:r>
            <a:r>
              <a:rPr lang="fr-FR" dirty="0"/>
              <a:t> OK</a:t>
            </a:r>
            <a:endParaRPr lang="fr-F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83781-37C6-4DC4-B430-AC3036CCE962}"/>
              </a:ext>
            </a:extLst>
          </p:cNvPr>
          <p:cNvSpPr txBox="1"/>
          <p:nvPr/>
        </p:nvSpPr>
        <p:spPr>
          <a:xfrm>
            <a:off x="4193107" y="544121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Line2..N: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80AF2-C44F-4C2B-923A-2E03AD4DA8D9}"/>
              </a:ext>
            </a:extLst>
          </p:cNvPr>
          <p:cNvSpPr txBox="1"/>
          <p:nvPr/>
        </p:nvSpPr>
        <p:spPr>
          <a:xfrm>
            <a:off x="4232836" y="5944073"/>
            <a:ext cx="9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Sep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46E6C-4281-4586-940A-22B1B6F2B353}"/>
              </a:ext>
            </a:extLst>
          </p:cNvPr>
          <p:cNvSpPr txBox="1"/>
          <p:nvPr/>
        </p:nvSpPr>
        <p:spPr>
          <a:xfrm>
            <a:off x="4446925" y="6331749"/>
            <a:ext cx="6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Body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4F8691-6175-46DB-8E48-E0E2C0809C36}"/>
              </a:ext>
            </a:extLst>
          </p:cNvPr>
          <p:cNvSpPr txBox="1"/>
          <p:nvPr/>
        </p:nvSpPr>
        <p:spPr>
          <a:xfrm>
            <a:off x="5179684" y="5108081"/>
            <a:ext cx="2067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Header1:value1</a:t>
            </a:r>
          </a:p>
          <a:p>
            <a:r>
              <a:rPr lang="fr-FR" dirty="0"/>
              <a:t>Header2: value2</a:t>
            </a:r>
          </a:p>
          <a:p>
            <a:r>
              <a:rPr lang="fr-FR" dirty="0"/>
              <a:t>Content-</a:t>
            </a:r>
            <a:r>
              <a:rPr lang="fr-FR" dirty="0" err="1"/>
              <a:t>length</a:t>
            </a:r>
            <a:r>
              <a:rPr lang="fr-FR" dirty="0"/>
              <a:t>: 123</a:t>
            </a:r>
          </a:p>
          <a:p>
            <a:r>
              <a:rPr lang="fr-FR" dirty="0"/>
              <a:t>.</a:t>
            </a:r>
          </a:p>
          <a:p>
            <a:r>
              <a:rPr lang="fr-FR" sz="2400" b="1" dirty="0"/>
              <a:t>{ </a:t>
            </a:r>
            <a:r>
              <a:rPr lang="fr-FR" sz="2400" b="1" dirty="0" err="1"/>
              <a:t>json</a:t>
            </a:r>
            <a:r>
              <a:rPr lang="fr-FR" sz="2400" b="1" dirty="0"/>
              <a:t> }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11243942-9E37-4360-9A57-170CC2C4034D}"/>
              </a:ext>
            </a:extLst>
          </p:cNvPr>
          <p:cNvSpPr/>
          <p:nvPr/>
        </p:nvSpPr>
        <p:spPr>
          <a:xfrm>
            <a:off x="8521995" y="1258644"/>
            <a:ext cx="3290777" cy="1569660"/>
          </a:xfrm>
          <a:prstGeom prst="wedgeEllipseCallout">
            <a:avLst>
              <a:gd name="adj1" fmla="val -61433"/>
              <a:gd name="adj2" fmla="val -193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9F7E1-838D-4F49-8DD2-3ABB78DC3952}"/>
              </a:ext>
            </a:extLst>
          </p:cNvPr>
          <p:cNvSpPr txBox="1"/>
          <p:nvPr/>
        </p:nvSpPr>
        <p:spPr>
          <a:xfrm>
            <a:off x="8949342" y="1401120"/>
            <a:ext cx="2765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Path correspond to </a:t>
            </a:r>
          </a:p>
          <a:p>
            <a:r>
              <a:rPr lang="fr-FR" dirty="0"/>
              <a:t>Resource « id »</a:t>
            </a:r>
          </a:p>
          <a:p>
            <a:r>
              <a:rPr lang="fr-FR" dirty="0"/>
              <a:t>(</a:t>
            </a:r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parent/</a:t>
            </a:r>
            <a:r>
              <a:rPr lang="fr-FR" dirty="0" err="1"/>
              <a:t>child</a:t>
            </a:r>
            <a:r>
              <a:rPr lang="fr-FR" dirty="0"/>
              <a:t> </a:t>
            </a:r>
          </a:p>
          <a:p>
            <a:r>
              <a:rPr lang="fr-FR" dirty="0" err="1"/>
              <a:t>hierarchy</a:t>
            </a:r>
            <a:r>
              <a:rPr lang="fr-FR" dirty="0"/>
              <a:t>)</a:t>
            </a: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0FDE88D4-BB85-4721-AC4F-3ADB7E338A08}"/>
              </a:ext>
            </a:extLst>
          </p:cNvPr>
          <p:cNvSpPr/>
          <p:nvPr/>
        </p:nvSpPr>
        <p:spPr>
          <a:xfrm>
            <a:off x="8644270" y="3271448"/>
            <a:ext cx="2828261" cy="923096"/>
          </a:xfrm>
          <a:prstGeom prst="wedgeEllipseCallout">
            <a:avLst>
              <a:gd name="adj1" fmla="val -95879"/>
              <a:gd name="adj2" fmla="val -737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3F0E49-0AE2-4395-BE0E-850876374CA2}"/>
              </a:ext>
            </a:extLst>
          </p:cNvPr>
          <p:cNvSpPr txBox="1"/>
          <p:nvPr/>
        </p:nvSpPr>
        <p:spPr>
          <a:xfrm>
            <a:off x="8857193" y="3455625"/>
            <a:ext cx="250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Request</a:t>
            </a:r>
            <a:r>
              <a:rPr lang="fr-FR" dirty="0"/>
              <a:t>/Resource data </a:t>
            </a:r>
            <a:r>
              <a:rPr lang="fr-FR" dirty="0" err="1"/>
              <a:t>encoded</a:t>
            </a:r>
            <a:r>
              <a:rPr lang="fr-FR" dirty="0"/>
              <a:t> in JSON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FBE8FFCD-2DA3-4568-9B62-94167251D559}"/>
              </a:ext>
            </a:extLst>
          </p:cNvPr>
          <p:cNvSpPr/>
          <p:nvPr/>
        </p:nvSpPr>
        <p:spPr>
          <a:xfrm>
            <a:off x="617497" y="1192333"/>
            <a:ext cx="2828261" cy="923096"/>
          </a:xfrm>
          <a:prstGeom prst="wedgeEllipseCallout">
            <a:avLst>
              <a:gd name="adj1" fmla="val 87767"/>
              <a:gd name="adj2" fmla="val 74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D7AD1F-EBF8-464C-A18E-950C80DD9688}"/>
              </a:ext>
            </a:extLst>
          </p:cNvPr>
          <p:cNvSpPr txBox="1"/>
          <p:nvPr/>
        </p:nvSpPr>
        <p:spPr>
          <a:xfrm>
            <a:off x="819774" y="1267839"/>
            <a:ext cx="250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Verb</a:t>
            </a:r>
            <a:r>
              <a:rPr lang="fr-FR" dirty="0"/>
              <a:t>: GET / POST / PUT / DELETE / PATCH / HEAD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5529C-8868-4163-A446-D9DE255BE27B}"/>
              </a:ext>
            </a:extLst>
          </p:cNvPr>
          <p:cNvSpPr txBox="1"/>
          <p:nvPr/>
        </p:nvSpPr>
        <p:spPr>
          <a:xfrm>
            <a:off x="552893" y="2356348"/>
            <a:ext cx="307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GET = </a:t>
            </a:r>
            <a:r>
              <a:rPr lang="fr-FR" dirty="0" err="1"/>
              <a:t>read-only</a:t>
            </a:r>
            <a:r>
              <a:rPr lang="fr-FR" dirty="0"/>
              <a:t> (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332052-8FEF-4D69-92B7-2F520AF8D57D}"/>
              </a:ext>
            </a:extLst>
          </p:cNvPr>
          <p:cNvSpPr txBox="1"/>
          <p:nvPr/>
        </p:nvSpPr>
        <p:spPr>
          <a:xfrm>
            <a:off x="549746" y="3086293"/>
            <a:ext cx="339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POST = </a:t>
            </a:r>
            <a:r>
              <a:rPr lang="fr-FR" dirty="0" err="1"/>
              <a:t>create</a:t>
            </a:r>
            <a:r>
              <a:rPr lang="fr-FR" dirty="0"/>
              <a:t>  (or </a:t>
            </a:r>
            <a:r>
              <a:rPr lang="fr-FR" dirty="0" err="1"/>
              <a:t>submit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)</a:t>
            </a:r>
          </a:p>
          <a:p>
            <a:r>
              <a:rPr lang="fr-FR" dirty="0"/>
              <a:t>             not </a:t>
            </a:r>
            <a:r>
              <a:rPr lang="fr-FR" dirty="0" err="1"/>
              <a:t>idem-potent</a:t>
            </a:r>
            <a:r>
              <a:rPr lang="fr-FR" dirty="0"/>
              <a:t>!</a:t>
            </a:r>
          </a:p>
          <a:p>
            <a:r>
              <a:rPr lang="fr-FR" dirty="0"/>
              <a:t>      </a:t>
            </a:r>
            <a:r>
              <a:rPr lang="fr-FR" dirty="0" err="1"/>
              <a:t>warn</a:t>
            </a:r>
            <a:r>
              <a:rPr lang="fr-FR" dirty="0"/>
              <a:t>: do not </a:t>
            </a:r>
            <a:r>
              <a:rPr lang="fr-FR" dirty="0" err="1"/>
              <a:t>resubmit</a:t>
            </a:r>
            <a:r>
              <a:rPr lang="fr-FR" dirty="0"/>
              <a:t> if 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00031-C4A0-4F29-A778-D29122B8F7D8}"/>
              </a:ext>
            </a:extLst>
          </p:cNvPr>
          <p:cNvSpPr txBox="1"/>
          <p:nvPr/>
        </p:nvSpPr>
        <p:spPr>
          <a:xfrm>
            <a:off x="549746" y="4245030"/>
            <a:ext cx="3564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PUT = update/</a:t>
            </a:r>
            <a:r>
              <a:rPr lang="fr-FR" dirty="0" err="1"/>
              <a:t>upsert</a:t>
            </a:r>
            <a:r>
              <a:rPr lang="fr-FR" dirty="0"/>
              <a:t>  (</a:t>
            </a:r>
            <a:r>
              <a:rPr lang="fr-FR" dirty="0" err="1"/>
              <a:t>idem-potent</a:t>
            </a:r>
            <a:r>
              <a:rPr lang="fr-FR" dirty="0"/>
              <a:t>)</a:t>
            </a:r>
          </a:p>
          <a:p>
            <a:r>
              <a:rPr lang="fr-FR" dirty="0"/>
              <a:t>     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resubmitted</a:t>
            </a:r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47253F-0961-4E83-9926-82D1409CE3FE}"/>
              </a:ext>
            </a:extLst>
          </p:cNvPr>
          <p:cNvSpPr txBox="1"/>
          <p:nvPr/>
        </p:nvSpPr>
        <p:spPr>
          <a:xfrm>
            <a:off x="549746" y="5139260"/>
            <a:ext cx="2411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DELETE = (</a:t>
            </a:r>
            <a:r>
              <a:rPr lang="fr-FR" dirty="0" err="1"/>
              <a:t>idem-potent</a:t>
            </a:r>
            <a:r>
              <a:rPr lang="fr-FR" dirty="0"/>
              <a:t>)</a:t>
            </a:r>
          </a:p>
          <a:p>
            <a:r>
              <a:rPr lang="fr-FR" dirty="0"/>
              <a:t>     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resubmitted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258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D220-C146-4D1C-AC84-55CD0DED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04" y="2534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Asynchronous</a:t>
            </a:r>
            <a:r>
              <a:rPr lang="fr-FR" dirty="0"/>
              <a:t> Call </a:t>
            </a:r>
            <a:r>
              <a:rPr lang="fr-FR" dirty="0" err="1"/>
              <a:t>Models</a:t>
            </a:r>
            <a:endParaRPr lang="fr-F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801328-3FDF-40F2-A5CB-A3E085D18AF4}"/>
              </a:ext>
            </a:extLst>
          </p:cNvPr>
          <p:cNvCxnSpPr>
            <a:cxnSpLocks/>
          </p:cNvCxnSpPr>
          <p:nvPr/>
        </p:nvCxnSpPr>
        <p:spPr>
          <a:xfrm>
            <a:off x="1709723" y="1873445"/>
            <a:ext cx="0" cy="362938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2B1B11-0AC1-430C-AE5A-D6C143EA67E9}"/>
              </a:ext>
            </a:extLst>
          </p:cNvPr>
          <p:cNvCxnSpPr>
            <a:cxnSpLocks/>
          </p:cNvCxnSpPr>
          <p:nvPr/>
        </p:nvCxnSpPr>
        <p:spPr>
          <a:xfrm>
            <a:off x="1479351" y="1873445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Down 7">
            <a:extLst>
              <a:ext uri="{FF2B5EF4-FFF2-40B4-BE49-F238E27FC236}">
                <a16:creationId xmlns:a16="http://schemas.microsoft.com/office/drawing/2014/main" id="{46234DA4-F989-48AA-AA9D-49A0426DF0DE}"/>
              </a:ext>
            </a:extLst>
          </p:cNvPr>
          <p:cNvSpPr/>
          <p:nvPr/>
        </p:nvSpPr>
        <p:spPr>
          <a:xfrm rot="17742147">
            <a:off x="750461" y="1847313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D3DDC27-7B31-49C9-8ACC-F2FBFDBAA005}"/>
              </a:ext>
            </a:extLst>
          </p:cNvPr>
          <p:cNvSpPr/>
          <p:nvPr/>
        </p:nvSpPr>
        <p:spPr>
          <a:xfrm rot="17742147">
            <a:off x="730024" y="2738973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F4654B6-CD23-4D1D-A83E-299B5E45CE41}"/>
              </a:ext>
            </a:extLst>
          </p:cNvPr>
          <p:cNvSpPr/>
          <p:nvPr/>
        </p:nvSpPr>
        <p:spPr>
          <a:xfrm rot="17742147">
            <a:off x="730025" y="2384521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457180-F1E1-4A7D-991B-7B737DE1B866}"/>
              </a:ext>
            </a:extLst>
          </p:cNvPr>
          <p:cNvSpPr/>
          <p:nvPr/>
        </p:nvSpPr>
        <p:spPr>
          <a:xfrm rot="17742147">
            <a:off x="776499" y="3477877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F053BAF-F0EB-4438-B085-95CDB6C9888E}"/>
              </a:ext>
            </a:extLst>
          </p:cNvPr>
          <p:cNvSpPr/>
          <p:nvPr/>
        </p:nvSpPr>
        <p:spPr>
          <a:xfrm rot="4512369">
            <a:off x="729211" y="4309993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17ECB-2C63-4BEF-944E-F5030DBC47A2}"/>
              </a:ext>
            </a:extLst>
          </p:cNvPr>
          <p:cNvSpPr txBox="1"/>
          <p:nvPr/>
        </p:nvSpPr>
        <p:spPr>
          <a:xfrm>
            <a:off x="1847147" y="2761319"/>
            <a:ext cx="2604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  <a:p>
            <a:r>
              <a:rPr lang="fr-FR" dirty="0"/>
              <a:t>« on-the-</a:t>
            </a:r>
            <a:r>
              <a:rPr lang="fr-FR" dirty="0" err="1"/>
              <a:t>fly</a:t>
            </a:r>
            <a:r>
              <a:rPr lang="fr-FR" dirty="0"/>
              <a:t> 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FCE8B-2B27-45F6-A8F3-7F9CC2CABFCB}"/>
              </a:ext>
            </a:extLst>
          </p:cNvPr>
          <p:cNvSpPr txBox="1"/>
          <p:nvPr/>
        </p:nvSpPr>
        <p:spPr>
          <a:xfrm>
            <a:off x="1867584" y="4234342"/>
            <a:ext cx="2153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Finish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last </a:t>
            </a:r>
            <a:r>
              <a:rPr lang="fr-FR" dirty="0" err="1"/>
              <a:t>element</a:t>
            </a:r>
            <a:endParaRPr lang="fr-FR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674F0B-A30C-4C2C-B6C8-521DC1633BAD}"/>
              </a:ext>
            </a:extLst>
          </p:cNvPr>
          <p:cNvCxnSpPr>
            <a:cxnSpLocks/>
          </p:cNvCxnSpPr>
          <p:nvPr/>
        </p:nvCxnSpPr>
        <p:spPr>
          <a:xfrm>
            <a:off x="1836516" y="2684836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BE3E22-56D7-4667-B5DA-A45FADB61F00}"/>
              </a:ext>
            </a:extLst>
          </p:cNvPr>
          <p:cNvCxnSpPr>
            <a:cxnSpLocks/>
          </p:cNvCxnSpPr>
          <p:nvPr/>
        </p:nvCxnSpPr>
        <p:spPr>
          <a:xfrm>
            <a:off x="1836515" y="4957155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C01F91-B3EC-4246-9D1E-7DF4F5C89738}"/>
              </a:ext>
            </a:extLst>
          </p:cNvPr>
          <p:cNvCxnSpPr>
            <a:cxnSpLocks/>
          </p:cNvCxnSpPr>
          <p:nvPr/>
        </p:nvCxnSpPr>
        <p:spPr>
          <a:xfrm>
            <a:off x="1847147" y="2674204"/>
            <a:ext cx="0" cy="229889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36795B-2261-4FBF-8569-85CA727BD715}"/>
              </a:ext>
            </a:extLst>
          </p:cNvPr>
          <p:cNvCxnSpPr>
            <a:cxnSpLocks/>
          </p:cNvCxnSpPr>
          <p:nvPr/>
        </p:nvCxnSpPr>
        <p:spPr>
          <a:xfrm>
            <a:off x="6183580" y="1757642"/>
            <a:ext cx="0" cy="362938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A3BCE5-8B42-4BC3-AE8D-9D1DEE156A6D}"/>
              </a:ext>
            </a:extLst>
          </p:cNvPr>
          <p:cNvCxnSpPr>
            <a:cxnSpLocks/>
          </p:cNvCxnSpPr>
          <p:nvPr/>
        </p:nvCxnSpPr>
        <p:spPr>
          <a:xfrm>
            <a:off x="5953208" y="1757642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2C3F366-8D75-4ABA-B496-F41C2BB0F30E}"/>
              </a:ext>
            </a:extLst>
          </p:cNvPr>
          <p:cNvSpPr/>
          <p:nvPr/>
        </p:nvSpPr>
        <p:spPr>
          <a:xfrm rot="17742147">
            <a:off x="5224318" y="1731510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0987E3C-9D6A-45DB-8401-B3051A92E80E}"/>
              </a:ext>
            </a:extLst>
          </p:cNvPr>
          <p:cNvSpPr/>
          <p:nvPr/>
        </p:nvSpPr>
        <p:spPr>
          <a:xfrm rot="17742147">
            <a:off x="5203882" y="2268718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F7EF40F-10B4-42BB-AE7B-DCAF556FE4C4}"/>
              </a:ext>
            </a:extLst>
          </p:cNvPr>
          <p:cNvSpPr/>
          <p:nvPr/>
        </p:nvSpPr>
        <p:spPr>
          <a:xfrm rot="17742147">
            <a:off x="5250356" y="3362074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7C4989F-CE55-4D8D-8826-4C65F6956732}"/>
              </a:ext>
            </a:extLst>
          </p:cNvPr>
          <p:cNvSpPr/>
          <p:nvPr/>
        </p:nvSpPr>
        <p:spPr>
          <a:xfrm rot="4512369">
            <a:off x="5203881" y="3364173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10D99-2EAB-42F3-A9AA-7D92E8D7CEF7}"/>
              </a:ext>
            </a:extLst>
          </p:cNvPr>
          <p:cNvSpPr txBox="1"/>
          <p:nvPr/>
        </p:nvSpPr>
        <p:spPr>
          <a:xfrm>
            <a:off x="6321004" y="2645516"/>
            <a:ext cx="2604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  <a:p>
            <a:r>
              <a:rPr lang="fr-FR" dirty="0"/>
              <a:t>« on-the-</a:t>
            </a:r>
            <a:r>
              <a:rPr lang="fr-FR" dirty="0" err="1"/>
              <a:t>fly</a:t>
            </a:r>
            <a:r>
              <a:rPr lang="fr-FR" dirty="0"/>
              <a:t> »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245CA6-21E8-4CB4-8744-C77C8927A564}"/>
              </a:ext>
            </a:extLst>
          </p:cNvPr>
          <p:cNvSpPr txBox="1"/>
          <p:nvPr/>
        </p:nvSpPr>
        <p:spPr>
          <a:xfrm>
            <a:off x="6539428" y="3572333"/>
            <a:ext cx="220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Async</a:t>
            </a:r>
            <a:r>
              <a:rPr lang="fr-FR" dirty="0"/>
              <a:t>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reponses</a:t>
            </a:r>
            <a:r>
              <a:rPr lang="fr-FR" dirty="0"/>
              <a:t> </a:t>
            </a:r>
          </a:p>
          <a:p>
            <a:r>
              <a:rPr lang="fr-FR" dirty="0"/>
              <a:t>« 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ready</a:t>
            </a:r>
            <a:r>
              <a:rPr lang="fr-FR" dirty="0"/>
              <a:t> »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8D9732-DCC3-48C6-8C56-137DFC57F3E7}"/>
              </a:ext>
            </a:extLst>
          </p:cNvPr>
          <p:cNvCxnSpPr>
            <a:cxnSpLocks/>
          </p:cNvCxnSpPr>
          <p:nvPr/>
        </p:nvCxnSpPr>
        <p:spPr>
          <a:xfrm>
            <a:off x="6310373" y="2569033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FB77A4-6050-4763-BCAB-239BF7359A85}"/>
              </a:ext>
            </a:extLst>
          </p:cNvPr>
          <p:cNvCxnSpPr>
            <a:cxnSpLocks/>
          </p:cNvCxnSpPr>
          <p:nvPr/>
        </p:nvCxnSpPr>
        <p:spPr>
          <a:xfrm>
            <a:off x="6326320" y="5261338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A7BFC8-205F-40D1-96FA-A7E815C457F8}"/>
              </a:ext>
            </a:extLst>
          </p:cNvPr>
          <p:cNvCxnSpPr>
            <a:cxnSpLocks/>
          </p:cNvCxnSpPr>
          <p:nvPr/>
        </p:nvCxnSpPr>
        <p:spPr>
          <a:xfrm>
            <a:off x="6321004" y="2558401"/>
            <a:ext cx="20437" cy="270293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5B67F02D-AF92-4330-89F6-1793446BC46F}"/>
              </a:ext>
            </a:extLst>
          </p:cNvPr>
          <p:cNvSpPr/>
          <p:nvPr/>
        </p:nvSpPr>
        <p:spPr>
          <a:xfrm rot="4512369">
            <a:off x="5157407" y="3084999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715AD5E-4EBE-4CE5-8B43-12AE893872CE}"/>
              </a:ext>
            </a:extLst>
          </p:cNvPr>
          <p:cNvSpPr/>
          <p:nvPr/>
        </p:nvSpPr>
        <p:spPr>
          <a:xfrm rot="4512369">
            <a:off x="5164357" y="4646956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C37957-5BE1-444E-A78D-34E14BA37BD3}"/>
              </a:ext>
            </a:extLst>
          </p:cNvPr>
          <p:cNvSpPr txBox="1"/>
          <p:nvPr/>
        </p:nvSpPr>
        <p:spPr>
          <a:xfrm>
            <a:off x="6411319" y="47413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Decide</a:t>
            </a:r>
            <a:r>
              <a:rPr lang="fr-FR" dirty="0"/>
              <a:t> finish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200A57-6731-4727-81BD-3AD83C0D3EF3}"/>
              </a:ext>
            </a:extLst>
          </p:cNvPr>
          <p:cNvCxnSpPr>
            <a:cxnSpLocks/>
          </p:cNvCxnSpPr>
          <p:nvPr/>
        </p:nvCxnSpPr>
        <p:spPr>
          <a:xfrm>
            <a:off x="9879308" y="1814965"/>
            <a:ext cx="0" cy="362938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793A56-EFED-4E32-848D-EA0EC41C690A}"/>
              </a:ext>
            </a:extLst>
          </p:cNvPr>
          <p:cNvCxnSpPr>
            <a:cxnSpLocks/>
          </p:cNvCxnSpPr>
          <p:nvPr/>
        </p:nvCxnSpPr>
        <p:spPr>
          <a:xfrm>
            <a:off x="9648936" y="1814965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Down 39">
            <a:extLst>
              <a:ext uri="{FF2B5EF4-FFF2-40B4-BE49-F238E27FC236}">
                <a16:creationId xmlns:a16="http://schemas.microsoft.com/office/drawing/2014/main" id="{5D41F60C-8D9A-4932-AC5D-96EE3899A137}"/>
              </a:ext>
            </a:extLst>
          </p:cNvPr>
          <p:cNvSpPr/>
          <p:nvPr/>
        </p:nvSpPr>
        <p:spPr>
          <a:xfrm rot="17742147">
            <a:off x="8920046" y="1788833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88B1DBD3-6393-4F94-8858-6AC0FFE257BD}"/>
              </a:ext>
            </a:extLst>
          </p:cNvPr>
          <p:cNvSpPr/>
          <p:nvPr/>
        </p:nvSpPr>
        <p:spPr>
          <a:xfrm rot="4512369">
            <a:off x="9337107" y="4152898"/>
            <a:ext cx="307365" cy="572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55DCE-A944-4F14-B8E0-A9B76329F9AB}"/>
              </a:ext>
            </a:extLst>
          </p:cNvPr>
          <p:cNvSpPr txBox="1"/>
          <p:nvPr/>
        </p:nvSpPr>
        <p:spPr>
          <a:xfrm>
            <a:off x="10016732" y="2702839"/>
            <a:ext cx="191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« </a:t>
            </a:r>
            <a:r>
              <a:rPr lang="fr-FR" dirty="0" err="1"/>
              <a:t>subscribe</a:t>
            </a:r>
            <a:r>
              <a:rPr lang="fr-FR" dirty="0"/>
              <a:t> »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6DF79F-3E37-4312-8885-D40546DF8DF8}"/>
              </a:ext>
            </a:extLst>
          </p:cNvPr>
          <p:cNvSpPr txBox="1"/>
          <p:nvPr/>
        </p:nvSpPr>
        <p:spPr>
          <a:xfrm>
            <a:off x="10037168" y="3688136"/>
            <a:ext cx="1602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Async</a:t>
            </a:r>
            <a:r>
              <a:rPr lang="fr-FR" dirty="0"/>
              <a:t> </a:t>
            </a:r>
            <a:r>
              <a:rPr lang="fr-FR" dirty="0" err="1"/>
              <a:t>Send</a:t>
            </a:r>
            <a:endParaRPr lang="fr-FR" dirty="0"/>
          </a:p>
          <a:p>
            <a:r>
              <a:rPr lang="fr-FR" dirty="0"/>
              <a:t>« notification »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FC00B14-27EB-4CB6-A991-C28DC042BDCE}"/>
              </a:ext>
            </a:extLst>
          </p:cNvPr>
          <p:cNvCxnSpPr>
            <a:cxnSpLocks/>
          </p:cNvCxnSpPr>
          <p:nvPr/>
        </p:nvCxnSpPr>
        <p:spPr>
          <a:xfrm>
            <a:off x="10006101" y="2626356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5FFDA7-F133-4E9D-8D4A-AF1FBB4E4EF9}"/>
              </a:ext>
            </a:extLst>
          </p:cNvPr>
          <p:cNvCxnSpPr>
            <a:cxnSpLocks/>
          </p:cNvCxnSpPr>
          <p:nvPr/>
        </p:nvCxnSpPr>
        <p:spPr>
          <a:xfrm>
            <a:off x="10022048" y="5318661"/>
            <a:ext cx="45811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D34D6D-3DFE-4621-8EBA-C7D7D836427C}"/>
              </a:ext>
            </a:extLst>
          </p:cNvPr>
          <p:cNvCxnSpPr>
            <a:cxnSpLocks/>
          </p:cNvCxnSpPr>
          <p:nvPr/>
        </p:nvCxnSpPr>
        <p:spPr>
          <a:xfrm>
            <a:off x="10016732" y="2615724"/>
            <a:ext cx="20437" cy="270293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row: Down 48">
            <a:extLst>
              <a:ext uri="{FF2B5EF4-FFF2-40B4-BE49-F238E27FC236}">
                <a16:creationId xmlns:a16="http://schemas.microsoft.com/office/drawing/2014/main" id="{02D36EB0-C08D-43BF-81A0-207A98EFFF6E}"/>
              </a:ext>
            </a:extLst>
          </p:cNvPr>
          <p:cNvSpPr/>
          <p:nvPr/>
        </p:nvSpPr>
        <p:spPr>
          <a:xfrm rot="4512369">
            <a:off x="9290608" y="3479260"/>
            <a:ext cx="307365" cy="574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938882C2-CC5B-4D10-B1F2-8F370A965B87}"/>
              </a:ext>
            </a:extLst>
          </p:cNvPr>
          <p:cNvSpPr/>
          <p:nvPr/>
        </p:nvSpPr>
        <p:spPr>
          <a:xfrm rot="4512369">
            <a:off x="9290350" y="5035665"/>
            <a:ext cx="307365" cy="589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2AE609-D82B-4C9B-8810-F75079579664}"/>
              </a:ext>
            </a:extLst>
          </p:cNvPr>
          <p:cNvSpPr txBox="1"/>
          <p:nvPr/>
        </p:nvSpPr>
        <p:spPr>
          <a:xfrm>
            <a:off x="10107047" y="4798672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Decide</a:t>
            </a:r>
            <a:r>
              <a:rPr lang="fr-FR" dirty="0"/>
              <a:t> finish</a:t>
            </a:r>
          </a:p>
        </p:txBody>
      </p:sp>
    </p:spTree>
    <p:extLst>
      <p:ext uri="{BB962C8B-B14F-4D97-AF65-F5344CB8AC3E}">
        <p14:creationId xmlns:p14="http://schemas.microsoft.com/office/powerpoint/2010/main" val="419412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4CDC-FD59-4518-ADA1-CCC3F9D9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98" y="-389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gRPC</a:t>
            </a:r>
            <a:r>
              <a:rPr lang="fr-FR" dirty="0"/>
              <a:t> (over Https..)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61D03-EF45-4972-93E9-0150D20D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06" y="1196604"/>
            <a:ext cx="9631469" cy="55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9FEC-1B01-401F-B28E-87BE791F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745"/>
            <a:ext cx="10515600" cy="16109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WebSocket</a:t>
            </a:r>
            <a:br>
              <a:rPr lang="fr-FR" dirty="0"/>
            </a:br>
            <a:r>
              <a:rPr lang="fr-FR" sz="4400" dirty="0"/>
              <a:t>(ws:// </a:t>
            </a:r>
            <a:r>
              <a:rPr lang="fr-FR" sz="4400" dirty="0" err="1"/>
              <a:t>instead</a:t>
            </a:r>
            <a:r>
              <a:rPr lang="fr-FR" sz="4400" dirty="0"/>
              <a:t> of https://)</a:t>
            </a:r>
            <a:br>
              <a:rPr lang="fr-FR" sz="4400" dirty="0"/>
            </a:br>
            <a:endParaRPr lang="fr-FR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196796C-5962-4924-9561-95A5CC9ED81C}"/>
              </a:ext>
            </a:extLst>
          </p:cNvPr>
          <p:cNvSpPr/>
          <p:nvPr/>
        </p:nvSpPr>
        <p:spPr>
          <a:xfrm rot="16200000">
            <a:off x="4868830" y="2303494"/>
            <a:ext cx="307365" cy="1479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A79B0D7-71E2-46AB-B554-6399B4A6743A}"/>
              </a:ext>
            </a:extLst>
          </p:cNvPr>
          <p:cNvSpPr/>
          <p:nvPr/>
        </p:nvSpPr>
        <p:spPr>
          <a:xfrm>
            <a:off x="5746128" y="3003698"/>
            <a:ext cx="307365" cy="1790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D313E9D-57B7-417A-A1F5-2EF1A1B38615}"/>
              </a:ext>
            </a:extLst>
          </p:cNvPr>
          <p:cNvSpPr/>
          <p:nvPr/>
        </p:nvSpPr>
        <p:spPr>
          <a:xfrm rot="16200000" flipV="1">
            <a:off x="6104133" y="4668538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924EA37-3EEC-446B-BE63-61EEDA0724BE}"/>
              </a:ext>
            </a:extLst>
          </p:cNvPr>
          <p:cNvSpPr/>
          <p:nvPr/>
        </p:nvSpPr>
        <p:spPr>
          <a:xfrm rot="14425898" flipV="1">
            <a:off x="5312095" y="3652591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7E30E-5DBB-418D-9DCF-FFE733C7D160}"/>
              </a:ext>
            </a:extLst>
          </p:cNvPr>
          <p:cNvSpPr txBox="1"/>
          <p:nvPr/>
        </p:nvSpPr>
        <p:spPr>
          <a:xfrm>
            <a:off x="1133717" y="2181518"/>
            <a:ext cx="344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ws://</a:t>
            </a:r>
            <a:r>
              <a:rPr lang="fr-FR" sz="2000" dirty="0"/>
              <a:t>somehost.somedomain    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855A9C5-886E-4F07-BFE7-F74BD00FB647}"/>
              </a:ext>
            </a:extLst>
          </p:cNvPr>
          <p:cNvSpPr/>
          <p:nvPr/>
        </p:nvSpPr>
        <p:spPr>
          <a:xfrm rot="16200000" flipV="1">
            <a:off x="5388123" y="3074193"/>
            <a:ext cx="307365" cy="40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AEB384-41E3-4ED3-B31F-D58C3C704B89}"/>
              </a:ext>
            </a:extLst>
          </p:cNvPr>
          <p:cNvSpPr txBox="1"/>
          <p:nvPr/>
        </p:nvSpPr>
        <p:spPr>
          <a:xfrm>
            <a:off x="6371100" y="3507698"/>
            <a:ext cx="345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(=&gt; TCP-IP  socket </a:t>
            </a:r>
            <a:r>
              <a:rPr lang="fr-FR" b="1" dirty="0" err="1"/>
              <a:t>kept</a:t>
            </a:r>
            <a:r>
              <a:rPr lang="fr-FR" b="1" dirty="0"/>
              <a:t> </a:t>
            </a:r>
            <a:r>
              <a:rPr lang="fr-FR" b="1" dirty="0" err="1"/>
              <a:t>opened</a:t>
            </a:r>
            <a:r>
              <a:rPr lang="fr-FR" b="1" dirty="0"/>
              <a:t> …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9D9D00-7BC2-4C5D-BA4C-46E5F55AFC62}"/>
              </a:ext>
            </a:extLst>
          </p:cNvPr>
          <p:cNvSpPr txBox="1"/>
          <p:nvPr/>
        </p:nvSpPr>
        <p:spPr>
          <a:xfrm>
            <a:off x="6354836" y="4817225"/>
            <a:ext cx="4204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(=&gt; TCP-IP socket </a:t>
            </a:r>
            <a:r>
              <a:rPr lang="fr-FR" b="1" dirty="0" err="1"/>
              <a:t>closed</a:t>
            </a:r>
            <a:r>
              <a:rPr lang="fr-FR" b="1" dirty="0"/>
              <a:t> by client / server)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8D37064-E700-4B62-9FA4-71108C5B7AB9}"/>
              </a:ext>
            </a:extLst>
          </p:cNvPr>
          <p:cNvSpPr/>
          <p:nvPr/>
        </p:nvSpPr>
        <p:spPr>
          <a:xfrm rot="16200000">
            <a:off x="5437652" y="4691154"/>
            <a:ext cx="307365" cy="3687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47345BB-5913-4DC5-855D-DE76A53E78D8}"/>
              </a:ext>
            </a:extLst>
          </p:cNvPr>
          <p:cNvSpPr/>
          <p:nvPr/>
        </p:nvSpPr>
        <p:spPr>
          <a:xfrm rot="17721394">
            <a:off x="4711203" y="3305233"/>
            <a:ext cx="307365" cy="483046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9FAADE4-A18C-45FD-B1A2-C42CC9CC02ED}"/>
              </a:ext>
            </a:extLst>
          </p:cNvPr>
          <p:cNvSpPr/>
          <p:nvPr/>
        </p:nvSpPr>
        <p:spPr>
          <a:xfrm rot="17721394">
            <a:off x="4760349" y="4235345"/>
            <a:ext cx="307365" cy="483046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73F345C-DA5A-4480-9923-6B554C47E921}"/>
              </a:ext>
            </a:extLst>
          </p:cNvPr>
          <p:cNvSpPr/>
          <p:nvPr/>
        </p:nvSpPr>
        <p:spPr>
          <a:xfrm rot="17721394">
            <a:off x="4711202" y="3750726"/>
            <a:ext cx="307365" cy="483046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724CB4D1-8B08-412B-AF9B-06EC9C541CDF}"/>
              </a:ext>
            </a:extLst>
          </p:cNvPr>
          <p:cNvSpPr/>
          <p:nvPr/>
        </p:nvSpPr>
        <p:spPr>
          <a:xfrm rot="14425898" flipV="1">
            <a:off x="5330322" y="4046542"/>
            <a:ext cx="307365" cy="483044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98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5913</TotalTime>
  <Words>1647</Words>
  <Application>Microsoft Office PowerPoint</Application>
  <PresentationFormat>Widescreen</PresentationFormat>
  <Paragraphs>358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Office Theme</vt:lpstr>
      <vt:lpstr>  Part 3 : Api, Protocol Marshalling, http Rest Api</vt:lpstr>
      <vt:lpstr>Api http Server   … for http Clients</vt:lpstr>
      <vt:lpstr>http Call:  VERB + path  + headers + body « URL » = host + port + Path</vt:lpstr>
      <vt:lpstr>Remote « Call » asymetric socket read-write active Client – waiting Server, Processing</vt:lpstr>
      <vt:lpstr>Simple Http Request Model</vt:lpstr>
      <vt:lpstr>Rest ( http + Json ) Requests</vt:lpstr>
      <vt:lpstr>Other Asynchronous Call Models</vt:lpstr>
      <vt:lpstr>Example gRPC (over Https..)</vt:lpstr>
      <vt:lpstr>WebSocket (ws:// instead of https://) </vt:lpstr>
      <vt:lpstr>SSE : Server – Sent – Event + still https:// with socket negotiation « medium wait » Polling by client</vt:lpstr>
      <vt:lpstr>External Protocol  … Marshalling/Unmarshalling to Internal Langage</vt:lpstr>
      <vt:lpstr>Message Encoding : Text / Binary</vt:lpstr>
      <vt:lpstr>Schema … Code-Generator</vt:lpstr>
      <vt:lpstr>Example Code-Generator: gPRC  (protobuf-maven-plugin)</vt:lpstr>
      <vt:lpstr>Generated Code: POJO + Builder + writeTo(Out..) / parseFrom(In..)</vt:lpstr>
      <vt:lpstr>writeTo() = efficient binary Marshalling parseFrom() =           ..                Un-Marshalling</vt:lpstr>
      <vt:lpstr>Sample Server Implementation</vt:lpstr>
      <vt:lpstr>Sample Client Calls</vt:lpstr>
      <vt:lpstr>gRPC … Async for performance ( see also java concurrent.Future / ReactiveJava / ProjectReactor … ) </vt:lpstr>
      <vt:lpstr>Sample Client Calls… Async</vt:lpstr>
      <vt:lpstr>Generalizing gRPC « pattern skeleton code » (call Service … Entity to DTO … to Message )</vt:lpstr>
      <vt:lpstr>Generalizing Server-side « pattern skeleton code »</vt:lpstr>
      <vt:lpstr>Design code for several protocols / versionned APIs</vt:lpstr>
      <vt:lpstr>gRPC / protobuf … designed for backward compatibility </vt:lpstr>
      <vt:lpstr>Schema:  Fixed / support version upgrade</vt:lpstr>
      <vt:lpstr>Dynamic Schema:  Protobuf, gRPC compiled Versioned Fields</vt:lpstr>
      <vt:lpstr>Dynamic Messages, Schema-compatible</vt:lpstr>
      <vt:lpstr>Reading « Future » Message / Backward Client  … Ignore Unknown Fields</vt:lpstr>
      <vt:lpstr>Schema Registry</vt:lpstr>
      <vt:lpstr>Schema Contained in Messages</vt:lpstr>
      <vt:lpstr>Documenting Rest APIs Exposing Rest Api « Metadata »</vt:lpstr>
      <vt:lpstr>Springdoc-openapi-ui</vt:lpstr>
      <vt:lpstr>JSON api-docs  http://localhost:8080/v3/api-docs</vt:lpstr>
      <vt:lpstr>http://localhost:8080/swagger-ui.html</vt:lpstr>
      <vt:lpstr>Detailed Rest operation</vt:lpstr>
      <vt:lpstr>Execute Query</vt:lpstr>
      <vt:lpstr>Example PUT with Json RequestBody</vt:lpstr>
      <vt:lpstr>https://github.com/swagger-api/swagger-codegen</vt:lpstr>
      <vt:lpstr>Swagger CodeGen maven-plugin</vt:lpstr>
      <vt:lpstr>mvn generate-sources</vt:lpstr>
      <vt:lpstr>Generated Code (example: Typescript -Angular)</vt:lpstr>
      <vt:lpstr>Another Example : generate Java</vt:lpstr>
      <vt:lpstr>Generated Code (Java, default using OkHttp)</vt:lpstr>
      <vt:lpstr>Generated Code (Java + Retrofit2)</vt:lpstr>
      <vt:lpstr>Sample Retrofit2 Java Client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arnaud.nauwynck@gmail.com</dc:creator>
  <cp:lastModifiedBy>arnaud.nauwynck@gmail.com</cp:lastModifiedBy>
  <cp:revision>59</cp:revision>
  <dcterms:created xsi:type="dcterms:W3CDTF">2022-01-26T20:07:54Z</dcterms:created>
  <dcterms:modified xsi:type="dcterms:W3CDTF">2022-02-03T17:51:00Z</dcterms:modified>
</cp:coreProperties>
</file>